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sldSz cx="18288000" cy="10287000"/>
  <p:notesSz cx="6858000" cy="9144000"/>
  <p:embeddedFontLst>
    <p:embeddedFont>
      <p:font typeface="Telegraf Bold" panose="020B0604020202090204" charset="0"/>
      <p:regular r:id="rId16"/>
    </p:embeddedFont>
    <p:embeddedFont>
      <p:font typeface="Swis721 BlkEx BT" panose="020B0907040502030204" pitchFamily="34" charset="0"/>
      <p:regular r:id="rId17"/>
    </p:embeddedFont>
    <p:embeddedFont>
      <p:font typeface="Calibri" panose="020F0502020204030204" pitchFamily="34" charset="0"/>
      <p:regular r:id="rId18"/>
      <p:bold r:id="rId19"/>
      <p:italic r:id="rId20"/>
      <p:boldItalic r:id="rId21"/>
    </p:embeddedFont>
    <p:embeddedFont>
      <p:font typeface="Pattanakarn" panose="020B0604020202090204" charset="-34"/>
      <p:regular r:id="rId22"/>
    </p:embeddedFont>
    <p:embeddedFont>
      <p:font typeface="Telegraf" panose="020B0604020202090204" charset="0"/>
      <p:regular r:id="rId23"/>
    </p:embeddedFont>
    <p:embeddedFont>
      <p:font typeface="Pattanakarn Medium" panose="020B0604020202090204" charset="-34"/>
      <p:regular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2" d="100"/>
          <a:sy n="52" d="100"/>
        </p:scale>
        <p:origin x="372" y="10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9.fntdata"/><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font" Target="fonts/font8.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D246308-6BF1-4AFF-8BE1-9C5FC6141B33}" type="datetimeFigureOut">
              <a:rPr lang="en-US" smtClean="0"/>
              <a:t>8/13/2025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0216346-C710-444F-B74F-9070ADCC956D}" type="slidenum">
              <a:rPr lang="en-US" smtClean="0"/>
              <a:t>‹#›</a:t>
            </a:fld>
            <a:endParaRPr lang="en-US"/>
          </a:p>
        </p:txBody>
      </p:sp>
    </p:spTree>
    <p:extLst>
      <p:ext uri="{BB962C8B-B14F-4D97-AF65-F5344CB8AC3E}">
        <p14:creationId xmlns:p14="http://schemas.microsoft.com/office/powerpoint/2010/main" val="5833508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0216346-C710-444F-B74F-9070ADCC956D}" type="slidenum">
              <a:rPr lang="en-US" smtClean="0"/>
              <a:t>9</a:t>
            </a:fld>
            <a:endParaRPr lang="en-US"/>
          </a:p>
        </p:txBody>
      </p:sp>
    </p:spTree>
    <p:extLst>
      <p:ext uri="{BB962C8B-B14F-4D97-AF65-F5344CB8AC3E}">
        <p14:creationId xmlns:p14="http://schemas.microsoft.com/office/powerpoint/2010/main" val="24138047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8/13/2025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8/13/2025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8/13/2025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8/13/2025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4.sv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10.svg"/><Relationship Id="rId5" Type="http://schemas.openxmlformats.org/officeDocument/2006/relationships/image" Target="../media/image6.png"/><Relationship Id="rId4" Type="http://schemas.openxmlformats.org/officeDocument/2006/relationships/image" Target="../media/image2.sv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10.svg"/><Relationship Id="rId5" Type="http://schemas.openxmlformats.org/officeDocument/2006/relationships/image" Target="../media/image6.png"/><Relationship Id="rId4" Type="http://schemas.openxmlformats.org/officeDocument/2006/relationships/image" Target="../media/image2.svg"/></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6.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10.svg"/></Relationships>
</file>

<file path=ppt/slides/_rels/slide13.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1.png"/><Relationship Id="rId7"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22.svg"/><Relationship Id="rId5" Type="http://schemas.openxmlformats.org/officeDocument/2006/relationships/image" Target="../media/image17.png"/><Relationship Id="rId4" Type="http://schemas.openxmlformats.org/officeDocument/2006/relationships/image" Target="../media/image2.svg"/></Relationships>
</file>

<file path=ppt/slides/_rels/slide2.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2.svg"/><Relationship Id="rId7"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0.svg"/><Relationship Id="rId5" Type="http://schemas.openxmlformats.org/officeDocument/2006/relationships/image" Target="../media/image6.png"/><Relationship Id="rId4" Type="http://schemas.openxmlformats.org/officeDocument/2006/relationships/image" Target="../media/image5.png"/><Relationship Id="rId9" Type="http://schemas.openxmlformats.org/officeDocument/2006/relationships/image" Target="../media/image8.png"/></Relationships>
</file>

<file path=ppt/slides/_rels/slide3.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10.sv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2.svg"/><Relationship Id="rId7"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0.svg"/><Relationship Id="rId5" Type="http://schemas.openxmlformats.org/officeDocument/2006/relationships/image" Target="../media/image6.png"/><Relationship Id="rId4" Type="http://schemas.openxmlformats.org/officeDocument/2006/relationships/image" Target="../media/image5.png"/><Relationship Id="rId9" Type="http://schemas.openxmlformats.org/officeDocument/2006/relationships/image" Target="../media/image12.png"/></Relationships>
</file>

<file path=ppt/slides/_rels/slide5.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2.svg"/><Relationship Id="rId7"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0.svg"/><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3.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10.svg"/><Relationship Id="rId5" Type="http://schemas.openxmlformats.org/officeDocument/2006/relationships/image" Target="../media/image6.png"/><Relationship Id="rId4" Type="http://schemas.openxmlformats.org/officeDocument/2006/relationships/image" Target="../media/image2.sv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4.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10.svg"/><Relationship Id="rId5" Type="http://schemas.openxmlformats.org/officeDocument/2006/relationships/image" Target="../media/image6.png"/><Relationship Id="rId4" Type="http://schemas.openxmlformats.org/officeDocument/2006/relationships/image" Target="../media/image2.sv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10.svg"/><Relationship Id="rId5" Type="http://schemas.openxmlformats.org/officeDocument/2006/relationships/image" Target="../media/image6.png"/><Relationship Id="rId4" Type="http://schemas.openxmlformats.org/officeDocument/2006/relationships/image" Target="../media/image2.svg"/></Relationships>
</file>

<file path=ppt/slides/_rels/slide9.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5.png"/><Relationship Id="rId7" Type="http://schemas.openxmlformats.org/officeDocument/2006/relationships/image" Target="../media/image10.sv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2.svg"/><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78111"/>
            <a:ext cx="6587971" cy="5706830"/>
          </a:xfrm>
          <a:custGeom>
            <a:avLst/>
            <a:gdLst/>
            <a:ahLst/>
            <a:cxnLst/>
            <a:rect l="l" t="t" r="r" b="b"/>
            <a:pathLst>
              <a:path w="6587971" h="5706830">
                <a:moveTo>
                  <a:pt x="0" y="0"/>
                </a:moveTo>
                <a:lnTo>
                  <a:pt x="6587971" y="0"/>
                </a:lnTo>
                <a:lnTo>
                  <a:pt x="6587971" y="5706830"/>
                </a:lnTo>
                <a:lnTo>
                  <a:pt x="0" y="5706830"/>
                </a:lnTo>
                <a:lnTo>
                  <a:pt x="0" y="0"/>
                </a:lnTo>
                <a:close/>
              </a:path>
            </a:pathLst>
          </a:custGeom>
          <a:blipFill>
            <a:blip r:embed="rId2">
              <a:alphaModFix amt="30000"/>
              <a:extLst>
                <a:ext uri="{96DAC541-7B7A-43D3-8B79-37D633B846F1}">
                  <asvg:svgBlip xmlns="" xmlns:asvg="http://schemas.microsoft.com/office/drawing/2016/SVG/main" r:embed="rId3"/>
                </a:ext>
              </a:extLst>
            </a:blip>
            <a:stretch>
              <a:fillRect/>
            </a:stretch>
          </a:blipFill>
        </p:spPr>
      </p:sp>
      <p:sp>
        <p:nvSpPr>
          <p:cNvPr id="3" name="Freeform 3"/>
          <p:cNvSpPr/>
          <p:nvPr/>
        </p:nvSpPr>
        <p:spPr>
          <a:xfrm flipH="1" flipV="1">
            <a:off x="12893086" y="5143500"/>
            <a:ext cx="6587971" cy="5706830"/>
          </a:xfrm>
          <a:custGeom>
            <a:avLst/>
            <a:gdLst/>
            <a:ahLst/>
            <a:cxnLst/>
            <a:rect l="l" t="t" r="r" b="b"/>
            <a:pathLst>
              <a:path w="6587971" h="5706830">
                <a:moveTo>
                  <a:pt x="6587972" y="5706830"/>
                </a:moveTo>
                <a:lnTo>
                  <a:pt x="0" y="5706830"/>
                </a:lnTo>
                <a:lnTo>
                  <a:pt x="0" y="0"/>
                </a:lnTo>
                <a:lnTo>
                  <a:pt x="6587972" y="0"/>
                </a:lnTo>
                <a:lnTo>
                  <a:pt x="6587972" y="5706830"/>
                </a:lnTo>
                <a:close/>
              </a:path>
            </a:pathLst>
          </a:custGeom>
          <a:blipFill>
            <a:blip r:embed="rId4">
              <a:alphaModFix amt="30000"/>
              <a:extLst>
                <a:ext uri="{96DAC541-7B7A-43D3-8B79-37D633B846F1}">
                  <asvg:svgBlip xmlns="" xmlns:asvg="http://schemas.microsoft.com/office/drawing/2016/SVG/main" r:embed="rId5"/>
                </a:ext>
              </a:extLst>
            </a:blip>
            <a:stretch>
              <a:fillRect/>
            </a:stretch>
          </a:blipFill>
        </p:spPr>
      </p:sp>
      <p:sp>
        <p:nvSpPr>
          <p:cNvPr id="4" name="Freeform 4"/>
          <p:cNvSpPr/>
          <p:nvPr/>
        </p:nvSpPr>
        <p:spPr>
          <a:xfrm flipH="1">
            <a:off x="-1042322" y="9435284"/>
            <a:ext cx="7315200" cy="1050729"/>
          </a:xfrm>
          <a:custGeom>
            <a:avLst/>
            <a:gdLst/>
            <a:ahLst/>
            <a:cxnLst/>
            <a:rect l="l" t="t" r="r" b="b"/>
            <a:pathLst>
              <a:path w="7315200" h="1050729">
                <a:moveTo>
                  <a:pt x="7315200" y="0"/>
                </a:moveTo>
                <a:lnTo>
                  <a:pt x="0" y="0"/>
                </a:lnTo>
                <a:lnTo>
                  <a:pt x="0" y="1050729"/>
                </a:lnTo>
                <a:lnTo>
                  <a:pt x="7315200" y="1050729"/>
                </a:lnTo>
                <a:lnTo>
                  <a:pt x="7315200" y="0"/>
                </a:lnTo>
                <a:close/>
              </a:path>
            </a:pathLst>
          </a:custGeom>
          <a:blipFill>
            <a:blip r:embed="rId6">
              <a:alphaModFix amt="60000"/>
              <a:extLst>
                <a:ext uri="{96DAC541-7B7A-43D3-8B79-37D633B846F1}">
                  <asvg:svgBlip xmlns="" xmlns:asvg="http://schemas.microsoft.com/office/drawing/2016/SVG/main" r:embed="rId7"/>
                </a:ext>
              </a:extLst>
            </a:blip>
            <a:stretch>
              <a:fillRect/>
            </a:stretch>
          </a:blipFill>
          <a:ln cap="sq">
            <a:noFill/>
            <a:prstDash val="solid"/>
            <a:miter/>
          </a:ln>
        </p:spPr>
      </p:sp>
      <p:sp>
        <p:nvSpPr>
          <p:cNvPr id="5" name="Freeform 5"/>
          <p:cNvSpPr/>
          <p:nvPr/>
        </p:nvSpPr>
        <p:spPr>
          <a:xfrm flipV="1">
            <a:off x="11479834" y="-201349"/>
            <a:ext cx="7315200" cy="1050729"/>
          </a:xfrm>
          <a:custGeom>
            <a:avLst/>
            <a:gdLst/>
            <a:ahLst/>
            <a:cxnLst/>
            <a:rect l="l" t="t" r="r" b="b"/>
            <a:pathLst>
              <a:path w="7315200" h="1050729">
                <a:moveTo>
                  <a:pt x="0" y="1050729"/>
                </a:moveTo>
                <a:lnTo>
                  <a:pt x="7315200" y="1050729"/>
                </a:lnTo>
                <a:lnTo>
                  <a:pt x="7315200" y="0"/>
                </a:lnTo>
                <a:lnTo>
                  <a:pt x="0" y="0"/>
                </a:lnTo>
                <a:lnTo>
                  <a:pt x="0" y="1050729"/>
                </a:lnTo>
                <a:close/>
              </a:path>
            </a:pathLst>
          </a:custGeom>
          <a:blipFill>
            <a:blip r:embed="rId6">
              <a:alphaModFix amt="60000"/>
              <a:extLst>
                <a:ext uri="{96DAC541-7B7A-43D3-8B79-37D633B846F1}">
                  <asvg:svgBlip xmlns="" xmlns:asvg="http://schemas.microsoft.com/office/drawing/2016/SVG/main" r:embed="rId7"/>
                </a:ext>
              </a:extLst>
            </a:blip>
            <a:stretch>
              <a:fillRect/>
            </a:stretch>
          </a:blipFill>
        </p:spPr>
      </p:sp>
      <p:sp>
        <p:nvSpPr>
          <p:cNvPr id="6" name="Freeform 6"/>
          <p:cNvSpPr/>
          <p:nvPr/>
        </p:nvSpPr>
        <p:spPr>
          <a:xfrm>
            <a:off x="547694" y="324016"/>
            <a:ext cx="4135169" cy="2451288"/>
          </a:xfrm>
          <a:custGeom>
            <a:avLst/>
            <a:gdLst/>
            <a:ahLst/>
            <a:cxnLst/>
            <a:rect l="l" t="t" r="r" b="b"/>
            <a:pathLst>
              <a:path w="4135169" h="2451288">
                <a:moveTo>
                  <a:pt x="0" y="0"/>
                </a:moveTo>
                <a:lnTo>
                  <a:pt x="4135168" y="0"/>
                </a:lnTo>
                <a:lnTo>
                  <a:pt x="4135168" y="2451288"/>
                </a:lnTo>
                <a:lnTo>
                  <a:pt x="0" y="2451288"/>
                </a:lnTo>
                <a:lnTo>
                  <a:pt x="0" y="0"/>
                </a:lnTo>
                <a:close/>
              </a:path>
            </a:pathLst>
          </a:custGeom>
          <a:blipFill>
            <a:blip r:embed="rId8"/>
            <a:stretch>
              <a:fillRect/>
            </a:stretch>
          </a:blipFill>
        </p:spPr>
      </p:sp>
      <p:sp>
        <p:nvSpPr>
          <p:cNvPr id="7" name="TextBox 7"/>
          <p:cNvSpPr txBox="1"/>
          <p:nvPr/>
        </p:nvSpPr>
        <p:spPr>
          <a:xfrm>
            <a:off x="685800" y="2569099"/>
            <a:ext cx="17047688" cy="4435060"/>
          </a:xfrm>
          <a:prstGeom prst="rect">
            <a:avLst/>
          </a:prstGeom>
        </p:spPr>
        <p:txBody>
          <a:bodyPr wrap="square" lIns="0" tIns="0" rIns="0" bIns="0" rtlCol="0" anchor="t">
            <a:spAutoFit/>
          </a:bodyPr>
          <a:lstStyle/>
          <a:p>
            <a:pPr>
              <a:lnSpc>
                <a:spcPts val="11999"/>
              </a:lnSpc>
            </a:pPr>
            <a:r>
              <a:rPr lang="en-IE" sz="4400" b="1" dirty="0">
                <a:solidFill>
                  <a:schemeClr val="accent1">
                    <a:lumMod val="50000"/>
                  </a:schemeClr>
                </a:solidFill>
                <a:latin typeface="Swis721 BlkEx BT" panose="020B0907040502030204" pitchFamily="34" charset="0"/>
              </a:rPr>
              <a:t>Hybrid Log Classification System for Real Time Software Monitoring and Issue Detection</a:t>
            </a:r>
            <a:endParaRPr lang="en-US" sz="4400" b="1" dirty="0">
              <a:solidFill>
                <a:schemeClr val="accent1">
                  <a:lumMod val="50000"/>
                </a:schemeClr>
              </a:solidFill>
              <a:latin typeface="Swis721 BlkEx BT" panose="020B0907040502030204" pitchFamily="34" charset="0"/>
              <a:ea typeface="Pattanakarn"/>
              <a:cs typeface="Pattanakarn"/>
              <a:sym typeface="Pattanakarn"/>
            </a:endParaRPr>
          </a:p>
        </p:txBody>
      </p:sp>
      <p:sp>
        <p:nvSpPr>
          <p:cNvPr id="8" name="TextBox 8"/>
          <p:cNvSpPr txBox="1"/>
          <p:nvPr/>
        </p:nvSpPr>
        <p:spPr>
          <a:xfrm>
            <a:off x="685800" y="7873802"/>
            <a:ext cx="5892966" cy="599138"/>
          </a:xfrm>
          <a:prstGeom prst="rect">
            <a:avLst/>
          </a:prstGeom>
        </p:spPr>
        <p:txBody>
          <a:bodyPr lIns="0" tIns="0" rIns="0" bIns="0" rtlCol="0" anchor="t">
            <a:spAutoFit/>
          </a:bodyPr>
          <a:lstStyle/>
          <a:p>
            <a:pPr algn="l">
              <a:lnSpc>
                <a:spcPts val="4331"/>
              </a:lnSpc>
            </a:pPr>
            <a:r>
              <a:rPr lang="en-US" sz="5482" b="1" dirty="0" smtClean="0">
                <a:solidFill>
                  <a:srgbClr val="033F63"/>
                </a:solidFill>
                <a:latin typeface="Telegraf Bold"/>
                <a:ea typeface="Telegraf Bold"/>
                <a:cs typeface="Telegraf Bold"/>
                <a:sym typeface="Telegraf Bold"/>
              </a:rPr>
              <a:t>Abdullah </a:t>
            </a:r>
            <a:r>
              <a:rPr lang="en-US" sz="5482" b="1" dirty="0" err="1" smtClean="0">
                <a:solidFill>
                  <a:srgbClr val="033F63"/>
                </a:solidFill>
                <a:latin typeface="Telegraf Bold"/>
                <a:ea typeface="Telegraf Bold"/>
                <a:cs typeface="Telegraf Bold"/>
                <a:sym typeface="Telegraf Bold"/>
              </a:rPr>
              <a:t>Abid</a:t>
            </a:r>
            <a:endParaRPr lang="en-US" sz="5482" b="1" dirty="0">
              <a:solidFill>
                <a:srgbClr val="033F63"/>
              </a:solidFill>
              <a:latin typeface="Telegraf Bold"/>
              <a:ea typeface="Telegraf Bold"/>
              <a:cs typeface="Telegraf Bold"/>
              <a:sym typeface="Telegraf Bold"/>
            </a:endParaRPr>
          </a:p>
        </p:txBody>
      </p:sp>
      <p:sp>
        <p:nvSpPr>
          <p:cNvPr id="9" name="TextBox 9"/>
          <p:cNvSpPr txBox="1"/>
          <p:nvPr/>
        </p:nvSpPr>
        <p:spPr>
          <a:xfrm>
            <a:off x="685800" y="8509047"/>
            <a:ext cx="7950524" cy="580365"/>
          </a:xfrm>
          <a:prstGeom prst="rect">
            <a:avLst/>
          </a:prstGeom>
        </p:spPr>
        <p:txBody>
          <a:bodyPr lIns="0" tIns="0" rIns="0" bIns="0" rtlCol="0" anchor="t">
            <a:spAutoFit/>
          </a:bodyPr>
          <a:lstStyle/>
          <a:p>
            <a:pPr algn="just">
              <a:lnSpc>
                <a:spcPts val="3747"/>
              </a:lnSpc>
            </a:pPr>
            <a:r>
              <a:rPr lang="en-US" sz="4743" dirty="0">
                <a:solidFill>
                  <a:srgbClr val="066CB1"/>
                </a:solidFill>
                <a:latin typeface="Telegraf"/>
                <a:ea typeface="Telegraf"/>
                <a:cs typeface="Telegraf"/>
                <a:sym typeface="Telegraf"/>
              </a:rPr>
              <a:t>UET, Pakistan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837866">
            <a:off x="-1817248" y="6427390"/>
            <a:ext cx="7293483" cy="8229600"/>
          </a:xfrm>
          <a:custGeom>
            <a:avLst/>
            <a:gdLst/>
            <a:ahLst/>
            <a:cxnLst/>
            <a:rect l="l" t="t" r="r" b="b"/>
            <a:pathLst>
              <a:path w="7293483" h="8229600">
                <a:moveTo>
                  <a:pt x="0" y="0"/>
                </a:moveTo>
                <a:lnTo>
                  <a:pt x="7293483" y="0"/>
                </a:lnTo>
                <a:lnTo>
                  <a:pt x="7293483" y="8229600"/>
                </a:lnTo>
                <a:lnTo>
                  <a:pt x="0" y="8229600"/>
                </a:lnTo>
                <a:lnTo>
                  <a:pt x="0" y="0"/>
                </a:lnTo>
                <a:close/>
              </a:path>
            </a:pathLst>
          </a:custGeom>
          <a:blipFill>
            <a:blip r:embed="rId2">
              <a:alphaModFix amt="30000"/>
            </a:blip>
            <a:stretch>
              <a:fillRect/>
            </a:stretch>
          </a:blipFill>
        </p:spPr>
      </p:sp>
      <p:sp>
        <p:nvSpPr>
          <p:cNvPr id="3" name="Freeform 3"/>
          <p:cNvSpPr/>
          <p:nvPr/>
        </p:nvSpPr>
        <p:spPr>
          <a:xfrm>
            <a:off x="-678708" y="-563330"/>
            <a:ext cx="6587971" cy="5706830"/>
          </a:xfrm>
          <a:custGeom>
            <a:avLst/>
            <a:gdLst/>
            <a:ahLst/>
            <a:cxnLst/>
            <a:rect l="l" t="t" r="r" b="b"/>
            <a:pathLst>
              <a:path w="6587971" h="5706830">
                <a:moveTo>
                  <a:pt x="0" y="0"/>
                </a:moveTo>
                <a:lnTo>
                  <a:pt x="6587972" y="0"/>
                </a:lnTo>
                <a:lnTo>
                  <a:pt x="6587972" y="5706830"/>
                </a:lnTo>
                <a:lnTo>
                  <a:pt x="0" y="5706830"/>
                </a:lnTo>
                <a:lnTo>
                  <a:pt x="0" y="0"/>
                </a:lnTo>
                <a:close/>
              </a:path>
            </a:pathLst>
          </a:custGeom>
          <a:blipFill>
            <a:blip r:embed="rId3">
              <a:alphaModFix amt="30000"/>
              <a:extLst>
                <a:ext uri="{96DAC541-7B7A-43D3-8B79-37D633B846F1}">
                  <asvg:svgBlip xmlns="" xmlns:asvg="http://schemas.microsoft.com/office/drawing/2016/SVG/main" r:embed="rId4"/>
                </a:ext>
              </a:extLst>
            </a:blip>
            <a:stretch>
              <a:fillRect/>
            </a:stretch>
          </a:blipFill>
        </p:spPr>
      </p:sp>
      <p:sp>
        <p:nvSpPr>
          <p:cNvPr id="4" name="Freeform 4"/>
          <p:cNvSpPr/>
          <p:nvPr/>
        </p:nvSpPr>
        <p:spPr>
          <a:xfrm rot="-1837866" flipH="1" flipV="1">
            <a:off x="13783089" y="-3706831"/>
            <a:ext cx="7293483" cy="8229600"/>
          </a:xfrm>
          <a:custGeom>
            <a:avLst/>
            <a:gdLst/>
            <a:ahLst/>
            <a:cxnLst/>
            <a:rect l="l" t="t" r="r" b="b"/>
            <a:pathLst>
              <a:path w="7293483" h="8229600">
                <a:moveTo>
                  <a:pt x="7293483" y="8229600"/>
                </a:moveTo>
                <a:lnTo>
                  <a:pt x="0" y="8229600"/>
                </a:lnTo>
                <a:lnTo>
                  <a:pt x="0" y="0"/>
                </a:lnTo>
                <a:lnTo>
                  <a:pt x="7293483" y="0"/>
                </a:lnTo>
                <a:lnTo>
                  <a:pt x="7293483" y="8229600"/>
                </a:lnTo>
                <a:close/>
              </a:path>
            </a:pathLst>
          </a:custGeom>
          <a:blipFill>
            <a:blip r:embed="rId2">
              <a:alphaModFix amt="30000"/>
            </a:blip>
            <a:stretch>
              <a:fillRect/>
            </a:stretch>
          </a:blipFill>
        </p:spPr>
      </p:sp>
      <p:sp>
        <p:nvSpPr>
          <p:cNvPr id="5" name="Freeform 5"/>
          <p:cNvSpPr/>
          <p:nvPr/>
        </p:nvSpPr>
        <p:spPr>
          <a:xfrm flipH="1" flipV="1">
            <a:off x="11843448" y="4933278"/>
            <a:ext cx="6587971" cy="5706830"/>
          </a:xfrm>
          <a:custGeom>
            <a:avLst/>
            <a:gdLst/>
            <a:ahLst/>
            <a:cxnLst/>
            <a:rect l="l" t="t" r="r" b="b"/>
            <a:pathLst>
              <a:path w="6587971" h="5706830">
                <a:moveTo>
                  <a:pt x="6587972" y="5706830"/>
                </a:moveTo>
                <a:lnTo>
                  <a:pt x="0" y="5706830"/>
                </a:lnTo>
                <a:lnTo>
                  <a:pt x="0" y="0"/>
                </a:lnTo>
                <a:lnTo>
                  <a:pt x="6587972" y="0"/>
                </a:lnTo>
                <a:lnTo>
                  <a:pt x="6587972" y="5706830"/>
                </a:lnTo>
                <a:close/>
              </a:path>
            </a:pathLst>
          </a:custGeom>
          <a:blipFill>
            <a:blip r:embed="rId3">
              <a:alphaModFix amt="30000"/>
              <a:extLst>
                <a:ext uri="{96DAC541-7B7A-43D3-8B79-37D633B846F1}">
                  <asvg:svgBlip xmlns="" xmlns:asvg="http://schemas.microsoft.com/office/drawing/2016/SVG/main" r:embed="rId4"/>
                </a:ext>
              </a:extLst>
            </a:blip>
            <a:stretch>
              <a:fillRect/>
            </a:stretch>
          </a:blipFill>
        </p:spPr>
      </p:sp>
      <p:sp>
        <p:nvSpPr>
          <p:cNvPr id="6" name="Freeform 6"/>
          <p:cNvSpPr/>
          <p:nvPr/>
        </p:nvSpPr>
        <p:spPr>
          <a:xfrm flipH="1">
            <a:off x="-1042322" y="9435284"/>
            <a:ext cx="7315200" cy="1050729"/>
          </a:xfrm>
          <a:custGeom>
            <a:avLst/>
            <a:gdLst/>
            <a:ahLst/>
            <a:cxnLst/>
            <a:rect l="l" t="t" r="r" b="b"/>
            <a:pathLst>
              <a:path w="7315200" h="1050729">
                <a:moveTo>
                  <a:pt x="7315200" y="0"/>
                </a:moveTo>
                <a:lnTo>
                  <a:pt x="0" y="0"/>
                </a:lnTo>
                <a:lnTo>
                  <a:pt x="0" y="1050729"/>
                </a:lnTo>
                <a:lnTo>
                  <a:pt x="7315200" y="1050729"/>
                </a:lnTo>
                <a:lnTo>
                  <a:pt x="7315200" y="0"/>
                </a:lnTo>
                <a:close/>
              </a:path>
            </a:pathLst>
          </a:custGeom>
          <a:blipFill>
            <a:blip r:embed="rId5">
              <a:alphaModFix amt="60000"/>
              <a:extLst>
                <a:ext uri="{96DAC541-7B7A-43D3-8B79-37D633B846F1}">
                  <asvg:svgBlip xmlns="" xmlns:asvg="http://schemas.microsoft.com/office/drawing/2016/SVG/main" r:embed="rId6"/>
                </a:ext>
              </a:extLst>
            </a:blip>
            <a:stretch>
              <a:fillRect/>
            </a:stretch>
          </a:blipFill>
        </p:spPr>
      </p:sp>
      <p:sp>
        <p:nvSpPr>
          <p:cNvPr id="7" name="Freeform 7"/>
          <p:cNvSpPr/>
          <p:nvPr/>
        </p:nvSpPr>
        <p:spPr>
          <a:xfrm flipV="1">
            <a:off x="11479834" y="-201349"/>
            <a:ext cx="7315200" cy="1050729"/>
          </a:xfrm>
          <a:custGeom>
            <a:avLst/>
            <a:gdLst/>
            <a:ahLst/>
            <a:cxnLst/>
            <a:rect l="l" t="t" r="r" b="b"/>
            <a:pathLst>
              <a:path w="7315200" h="1050729">
                <a:moveTo>
                  <a:pt x="0" y="1050729"/>
                </a:moveTo>
                <a:lnTo>
                  <a:pt x="7315200" y="1050729"/>
                </a:lnTo>
                <a:lnTo>
                  <a:pt x="7315200" y="0"/>
                </a:lnTo>
                <a:lnTo>
                  <a:pt x="0" y="0"/>
                </a:lnTo>
                <a:lnTo>
                  <a:pt x="0" y="1050729"/>
                </a:lnTo>
                <a:close/>
              </a:path>
            </a:pathLst>
          </a:custGeom>
          <a:blipFill>
            <a:blip r:embed="rId5">
              <a:alphaModFix amt="60000"/>
              <a:extLst>
                <a:ext uri="{96DAC541-7B7A-43D3-8B79-37D633B846F1}">
                  <asvg:svgBlip xmlns="" xmlns:asvg="http://schemas.microsoft.com/office/drawing/2016/SVG/main" r:embed="rId6"/>
                </a:ext>
              </a:extLst>
            </a:blip>
            <a:stretch>
              <a:fillRect/>
            </a:stretch>
          </a:blipFill>
        </p:spPr>
      </p:sp>
      <p:sp>
        <p:nvSpPr>
          <p:cNvPr id="8" name="TextBox 8"/>
          <p:cNvSpPr txBox="1"/>
          <p:nvPr/>
        </p:nvSpPr>
        <p:spPr>
          <a:xfrm>
            <a:off x="3135032" y="508308"/>
            <a:ext cx="11000902" cy="2237095"/>
          </a:xfrm>
          <a:prstGeom prst="rect">
            <a:avLst/>
          </a:prstGeom>
        </p:spPr>
        <p:txBody>
          <a:bodyPr lIns="0" tIns="0" rIns="0" bIns="0" rtlCol="0" anchor="t">
            <a:spAutoFit/>
          </a:bodyPr>
          <a:lstStyle/>
          <a:p>
            <a:pPr algn="ctr">
              <a:lnSpc>
                <a:spcPts val="8605"/>
              </a:lnSpc>
              <a:spcBef>
                <a:spcPct val="0"/>
              </a:spcBef>
            </a:pPr>
            <a:r>
              <a:rPr lang="en-US" sz="8605" b="1">
                <a:solidFill>
                  <a:srgbClr val="033F63"/>
                </a:solidFill>
                <a:latin typeface="Pattanakarn Medium"/>
                <a:ea typeface="Pattanakarn Medium"/>
                <a:cs typeface="Pattanakarn Medium"/>
                <a:sym typeface="Pattanakarn Medium"/>
              </a:rPr>
              <a:t>CHALLANGES FACED</a:t>
            </a:r>
          </a:p>
        </p:txBody>
      </p:sp>
      <p:sp>
        <p:nvSpPr>
          <p:cNvPr id="9" name="TextBox 8"/>
          <p:cNvSpPr txBox="1"/>
          <p:nvPr/>
        </p:nvSpPr>
        <p:spPr>
          <a:xfrm>
            <a:off x="2638588" y="2696183"/>
            <a:ext cx="13439612" cy="5693866"/>
          </a:xfrm>
          <a:prstGeom prst="rect">
            <a:avLst/>
          </a:prstGeom>
          <a:noFill/>
        </p:spPr>
        <p:txBody>
          <a:bodyPr wrap="square" rtlCol="0">
            <a:spAutoFit/>
          </a:bodyPr>
          <a:lstStyle/>
          <a:p>
            <a:r>
              <a:rPr lang="en-US" sz="2800" b="1" dirty="0">
                <a:solidFill>
                  <a:schemeClr val="tx2"/>
                </a:solidFill>
              </a:rPr>
              <a:t>Challenges </a:t>
            </a:r>
            <a:r>
              <a:rPr lang="en-US" sz="2800" b="1" dirty="0" smtClean="0">
                <a:solidFill>
                  <a:schemeClr val="tx2"/>
                </a:solidFill>
              </a:rPr>
              <a:t>Faced:</a:t>
            </a:r>
          </a:p>
          <a:p>
            <a:pPr marL="457200" indent="-457200">
              <a:buFont typeface="Wingdings" panose="05000000000000000000" pitchFamily="2" charset="2"/>
              <a:buChar char="Ø"/>
            </a:pPr>
            <a:endParaRPr lang="en-US" sz="2800" dirty="0" smtClean="0">
              <a:solidFill>
                <a:schemeClr val="tx2"/>
              </a:solidFill>
            </a:endParaRPr>
          </a:p>
          <a:p>
            <a:pPr marL="457200" indent="-457200">
              <a:buFont typeface="Wingdings" panose="05000000000000000000" pitchFamily="2" charset="2"/>
              <a:buChar char="Ø"/>
            </a:pPr>
            <a:r>
              <a:rPr lang="en-US" sz="2800" b="1" dirty="0" smtClean="0">
                <a:solidFill>
                  <a:schemeClr val="tx2"/>
                </a:solidFill>
              </a:rPr>
              <a:t>Lack </a:t>
            </a:r>
            <a:r>
              <a:rPr lang="en-US" sz="2800" b="1" dirty="0">
                <a:solidFill>
                  <a:schemeClr val="tx2"/>
                </a:solidFill>
              </a:rPr>
              <a:t>of Real-World Data</a:t>
            </a:r>
            <a:r>
              <a:rPr lang="en-US" sz="2800" b="1" dirty="0" smtClean="0">
                <a:solidFill>
                  <a:schemeClr val="tx2"/>
                </a:solidFill>
              </a:rPr>
              <a:t>: </a:t>
            </a:r>
            <a:r>
              <a:rPr lang="en-US" sz="2800" dirty="0" smtClean="0">
                <a:solidFill>
                  <a:schemeClr val="tx2"/>
                </a:solidFill>
              </a:rPr>
              <a:t>Obtaining </a:t>
            </a:r>
            <a:r>
              <a:rPr lang="en-US" sz="2800" dirty="0">
                <a:solidFill>
                  <a:schemeClr val="tx2"/>
                </a:solidFill>
              </a:rPr>
              <a:t>a large, labeled dataset of real system logs was difficult, so we had to generate a synthetic dataset that realistically simulates diverse log messages and categories</a:t>
            </a:r>
            <a:r>
              <a:rPr lang="en-US" sz="2800" dirty="0" smtClean="0">
                <a:solidFill>
                  <a:schemeClr val="tx2"/>
                </a:solidFill>
              </a:rPr>
              <a:t>.</a:t>
            </a:r>
          </a:p>
          <a:p>
            <a:pPr marL="457200" indent="-457200">
              <a:buFont typeface="Wingdings" panose="05000000000000000000" pitchFamily="2" charset="2"/>
              <a:buChar char="Ø"/>
            </a:pPr>
            <a:r>
              <a:rPr lang="en-US" sz="2800" b="1" dirty="0" smtClean="0">
                <a:solidFill>
                  <a:schemeClr val="tx2"/>
                </a:solidFill>
              </a:rPr>
              <a:t>Data </a:t>
            </a:r>
            <a:r>
              <a:rPr lang="en-US" sz="2800" b="1" dirty="0">
                <a:solidFill>
                  <a:schemeClr val="tx2"/>
                </a:solidFill>
              </a:rPr>
              <a:t>Noise and Variability</a:t>
            </a:r>
            <a:r>
              <a:rPr lang="en-US" sz="2800" b="1" dirty="0" smtClean="0">
                <a:solidFill>
                  <a:schemeClr val="tx2"/>
                </a:solidFill>
              </a:rPr>
              <a:t>: </a:t>
            </a:r>
            <a:r>
              <a:rPr lang="en-US" sz="2800" dirty="0" smtClean="0">
                <a:solidFill>
                  <a:schemeClr val="tx2"/>
                </a:solidFill>
              </a:rPr>
              <a:t>Log </a:t>
            </a:r>
            <a:r>
              <a:rPr lang="en-US" sz="2800" dirty="0">
                <a:solidFill>
                  <a:schemeClr val="tx2"/>
                </a:solidFill>
              </a:rPr>
              <a:t>messages vary greatly in format, length, and content, often containing irrelevant tokens like timestamps, IPs, or user IDs that could confuse the model. Cleaning and preprocessing were essential to reduce noise</a:t>
            </a:r>
            <a:r>
              <a:rPr lang="en-US" sz="2800" dirty="0" smtClean="0">
                <a:solidFill>
                  <a:schemeClr val="tx2"/>
                </a:solidFill>
              </a:rPr>
              <a:t>.</a:t>
            </a:r>
          </a:p>
          <a:p>
            <a:pPr marL="457200" indent="-457200">
              <a:buFont typeface="Wingdings" panose="05000000000000000000" pitchFamily="2" charset="2"/>
              <a:buChar char="Ø"/>
            </a:pPr>
            <a:r>
              <a:rPr lang="en-US" sz="2800" b="1" dirty="0" smtClean="0">
                <a:solidFill>
                  <a:schemeClr val="tx2"/>
                </a:solidFill>
              </a:rPr>
              <a:t>Choosing </a:t>
            </a:r>
            <a:r>
              <a:rPr lang="en-US" sz="2800" b="1" dirty="0">
                <a:solidFill>
                  <a:schemeClr val="tx2"/>
                </a:solidFill>
              </a:rPr>
              <a:t>the Right Model</a:t>
            </a:r>
            <a:r>
              <a:rPr lang="en-US" sz="2800" b="1" dirty="0" smtClean="0">
                <a:solidFill>
                  <a:schemeClr val="tx2"/>
                </a:solidFill>
              </a:rPr>
              <a:t>: </a:t>
            </a:r>
            <a:r>
              <a:rPr lang="en-US" sz="2800" dirty="0" smtClean="0">
                <a:solidFill>
                  <a:schemeClr val="tx2"/>
                </a:solidFill>
              </a:rPr>
              <a:t>Selecting </a:t>
            </a:r>
            <a:r>
              <a:rPr lang="en-US" sz="2800" dirty="0">
                <a:solidFill>
                  <a:schemeClr val="tx2"/>
                </a:solidFill>
              </a:rPr>
              <a:t>an embedding model that balances accuracy and computational efficiency (e.g., all-MiniLM-L6-v2) and pairing it with a classifier like Logistic Regression required experimentation</a:t>
            </a:r>
            <a:r>
              <a:rPr lang="en-US" sz="2800" dirty="0" smtClean="0">
                <a:solidFill>
                  <a:schemeClr val="tx2"/>
                </a:solidFill>
              </a:rPr>
              <a:t>.</a:t>
            </a:r>
          </a:p>
          <a:p>
            <a:pPr marL="457200" indent="-457200">
              <a:buFont typeface="Wingdings" panose="05000000000000000000" pitchFamily="2" charset="2"/>
              <a:buChar char="Ø"/>
            </a:pPr>
            <a:r>
              <a:rPr lang="en-US" sz="2800" b="1" dirty="0" smtClean="0">
                <a:solidFill>
                  <a:schemeClr val="tx2"/>
                </a:solidFill>
              </a:rPr>
              <a:t>API </a:t>
            </a:r>
            <a:r>
              <a:rPr lang="en-US" sz="2800" b="1" dirty="0">
                <a:solidFill>
                  <a:schemeClr val="tx2"/>
                </a:solidFill>
              </a:rPr>
              <a:t>Integration</a:t>
            </a:r>
            <a:r>
              <a:rPr lang="en-US" sz="2800" b="1" dirty="0" smtClean="0">
                <a:solidFill>
                  <a:schemeClr val="tx2"/>
                </a:solidFill>
              </a:rPr>
              <a:t>: </a:t>
            </a:r>
            <a:r>
              <a:rPr lang="en-US" sz="2800" dirty="0" smtClean="0">
                <a:solidFill>
                  <a:schemeClr val="tx2"/>
                </a:solidFill>
              </a:rPr>
              <a:t>Packaging </a:t>
            </a:r>
            <a:r>
              <a:rPr lang="en-US" sz="2800" dirty="0">
                <a:solidFill>
                  <a:schemeClr val="tx2"/>
                </a:solidFill>
              </a:rPr>
              <a:t>the model into a robust, user-friendly API with proper error handling and file management took additional effort beyond model training.</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837866">
            <a:off x="-1817248" y="6427390"/>
            <a:ext cx="7293483" cy="8229600"/>
          </a:xfrm>
          <a:custGeom>
            <a:avLst/>
            <a:gdLst/>
            <a:ahLst/>
            <a:cxnLst/>
            <a:rect l="l" t="t" r="r" b="b"/>
            <a:pathLst>
              <a:path w="7293483" h="8229600">
                <a:moveTo>
                  <a:pt x="0" y="0"/>
                </a:moveTo>
                <a:lnTo>
                  <a:pt x="7293483" y="0"/>
                </a:lnTo>
                <a:lnTo>
                  <a:pt x="7293483" y="8229600"/>
                </a:lnTo>
                <a:lnTo>
                  <a:pt x="0" y="8229600"/>
                </a:lnTo>
                <a:lnTo>
                  <a:pt x="0" y="0"/>
                </a:lnTo>
                <a:close/>
              </a:path>
            </a:pathLst>
          </a:custGeom>
          <a:blipFill>
            <a:blip r:embed="rId2">
              <a:alphaModFix amt="30000"/>
            </a:blip>
            <a:stretch>
              <a:fillRect/>
            </a:stretch>
          </a:blipFill>
        </p:spPr>
      </p:sp>
      <p:sp>
        <p:nvSpPr>
          <p:cNvPr id="3" name="Freeform 3"/>
          <p:cNvSpPr/>
          <p:nvPr/>
        </p:nvSpPr>
        <p:spPr>
          <a:xfrm>
            <a:off x="12092" y="86893"/>
            <a:ext cx="6587971" cy="5706830"/>
          </a:xfrm>
          <a:custGeom>
            <a:avLst/>
            <a:gdLst/>
            <a:ahLst/>
            <a:cxnLst/>
            <a:rect l="l" t="t" r="r" b="b"/>
            <a:pathLst>
              <a:path w="6587971" h="5706830">
                <a:moveTo>
                  <a:pt x="0" y="0"/>
                </a:moveTo>
                <a:lnTo>
                  <a:pt x="6587972" y="0"/>
                </a:lnTo>
                <a:lnTo>
                  <a:pt x="6587972" y="5706830"/>
                </a:lnTo>
                <a:lnTo>
                  <a:pt x="0" y="5706830"/>
                </a:lnTo>
                <a:lnTo>
                  <a:pt x="0" y="0"/>
                </a:lnTo>
                <a:close/>
              </a:path>
            </a:pathLst>
          </a:custGeom>
          <a:blipFill>
            <a:blip r:embed="rId3">
              <a:alphaModFix amt="30000"/>
              <a:extLst>
                <a:ext uri="{96DAC541-7B7A-43D3-8B79-37D633B846F1}">
                  <asvg:svgBlip xmlns="" xmlns:asvg="http://schemas.microsoft.com/office/drawing/2016/SVG/main" r:embed="rId4"/>
                </a:ext>
              </a:extLst>
            </a:blip>
            <a:stretch>
              <a:fillRect/>
            </a:stretch>
          </a:blipFill>
        </p:spPr>
      </p:sp>
      <p:sp>
        <p:nvSpPr>
          <p:cNvPr id="4" name="Freeform 4"/>
          <p:cNvSpPr/>
          <p:nvPr/>
        </p:nvSpPr>
        <p:spPr>
          <a:xfrm rot="-1837866" flipH="1" flipV="1">
            <a:off x="13783089" y="-3706831"/>
            <a:ext cx="7293483" cy="8229600"/>
          </a:xfrm>
          <a:custGeom>
            <a:avLst/>
            <a:gdLst/>
            <a:ahLst/>
            <a:cxnLst/>
            <a:rect l="l" t="t" r="r" b="b"/>
            <a:pathLst>
              <a:path w="7293483" h="8229600">
                <a:moveTo>
                  <a:pt x="7293483" y="8229600"/>
                </a:moveTo>
                <a:lnTo>
                  <a:pt x="0" y="8229600"/>
                </a:lnTo>
                <a:lnTo>
                  <a:pt x="0" y="0"/>
                </a:lnTo>
                <a:lnTo>
                  <a:pt x="7293483" y="0"/>
                </a:lnTo>
                <a:lnTo>
                  <a:pt x="7293483" y="8229600"/>
                </a:lnTo>
                <a:close/>
              </a:path>
            </a:pathLst>
          </a:custGeom>
          <a:blipFill>
            <a:blip r:embed="rId2">
              <a:alphaModFix amt="30000"/>
            </a:blip>
            <a:stretch>
              <a:fillRect/>
            </a:stretch>
          </a:blipFill>
        </p:spPr>
      </p:sp>
      <p:sp>
        <p:nvSpPr>
          <p:cNvPr id="5" name="Freeform 5"/>
          <p:cNvSpPr/>
          <p:nvPr/>
        </p:nvSpPr>
        <p:spPr>
          <a:xfrm flipH="1" flipV="1">
            <a:off x="12893086" y="5143500"/>
            <a:ext cx="6587971" cy="5706830"/>
          </a:xfrm>
          <a:custGeom>
            <a:avLst/>
            <a:gdLst/>
            <a:ahLst/>
            <a:cxnLst/>
            <a:rect l="l" t="t" r="r" b="b"/>
            <a:pathLst>
              <a:path w="6587971" h="5706830">
                <a:moveTo>
                  <a:pt x="6587972" y="5706830"/>
                </a:moveTo>
                <a:lnTo>
                  <a:pt x="0" y="5706830"/>
                </a:lnTo>
                <a:lnTo>
                  <a:pt x="0" y="0"/>
                </a:lnTo>
                <a:lnTo>
                  <a:pt x="6587972" y="0"/>
                </a:lnTo>
                <a:lnTo>
                  <a:pt x="6587972" y="5706830"/>
                </a:lnTo>
                <a:close/>
              </a:path>
            </a:pathLst>
          </a:custGeom>
          <a:blipFill>
            <a:blip r:embed="rId3">
              <a:alphaModFix amt="30000"/>
              <a:extLst>
                <a:ext uri="{96DAC541-7B7A-43D3-8B79-37D633B846F1}">
                  <asvg:svgBlip xmlns="" xmlns:asvg="http://schemas.microsoft.com/office/drawing/2016/SVG/main" r:embed="rId4"/>
                </a:ext>
              </a:extLst>
            </a:blip>
            <a:stretch>
              <a:fillRect/>
            </a:stretch>
          </a:blipFill>
        </p:spPr>
      </p:sp>
      <p:sp>
        <p:nvSpPr>
          <p:cNvPr id="6" name="Freeform 6"/>
          <p:cNvSpPr/>
          <p:nvPr/>
        </p:nvSpPr>
        <p:spPr>
          <a:xfrm flipH="1">
            <a:off x="-1042322" y="9435284"/>
            <a:ext cx="7315200" cy="1050729"/>
          </a:xfrm>
          <a:custGeom>
            <a:avLst/>
            <a:gdLst/>
            <a:ahLst/>
            <a:cxnLst/>
            <a:rect l="l" t="t" r="r" b="b"/>
            <a:pathLst>
              <a:path w="7315200" h="1050729">
                <a:moveTo>
                  <a:pt x="7315200" y="0"/>
                </a:moveTo>
                <a:lnTo>
                  <a:pt x="0" y="0"/>
                </a:lnTo>
                <a:lnTo>
                  <a:pt x="0" y="1050729"/>
                </a:lnTo>
                <a:lnTo>
                  <a:pt x="7315200" y="1050729"/>
                </a:lnTo>
                <a:lnTo>
                  <a:pt x="7315200" y="0"/>
                </a:lnTo>
                <a:close/>
              </a:path>
            </a:pathLst>
          </a:custGeom>
          <a:blipFill>
            <a:blip r:embed="rId5">
              <a:alphaModFix amt="60000"/>
              <a:extLst>
                <a:ext uri="{96DAC541-7B7A-43D3-8B79-37D633B846F1}">
                  <asvg:svgBlip xmlns="" xmlns:asvg="http://schemas.microsoft.com/office/drawing/2016/SVG/main" r:embed="rId6"/>
                </a:ext>
              </a:extLst>
            </a:blip>
            <a:stretch>
              <a:fillRect/>
            </a:stretch>
          </a:blipFill>
        </p:spPr>
      </p:sp>
      <p:sp>
        <p:nvSpPr>
          <p:cNvPr id="7" name="Freeform 7"/>
          <p:cNvSpPr/>
          <p:nvPr/>
        </p:nvSpPr>
        <p:spPr>
          <a:xfrm flipV="1">
            <a:off x="11479834" y="-201349"/>
            <a:ext cx="7315200" cy="1050729"/>
          </a:xfrm>
          <a:custGeom>
            <a:avLst/>
            <a:gdLst/>
            <a:ahLst/>
            <a:cxnLst/>
            <a:rect l="l" t="t" r="r" b="b"/>
            <a:pathLst>
              <a:path w="7315200" h="1050729">
                <a:moveTo>
                  <a:pt x="0" y="1050729"/>
                </a:moveTo>
                <a:lnTo>
                  <a:pt x="7315200" y="1050729"/>
                </a:lnTo>
                <a:lnTo>
                  <a:pt x="7315200" y="0"/>
                </a:lnTo>
                <a:lnTo>
                  <a:pt x="0" y="0"/>
                </a:lnTo>
                <a:lnTo>
                  <a:pt x="0" y="1050729"/>
                </a:lnTo>
                <a:close/>
              </a:path>
            </a:pathLst>
          </a:custGeom>
          <a:blipFill>
            <a:blip r:embed="rId5">
              <a:alphaModFix amt="60000"/>
              <a:extLst>
                <a:ext uri="{96DAC541-7B7A-43D3-8B79-37D633B846F1}">
                  <asvg:svgBlip xmlns="" xmlns:asvg="http://schemas.microsoft.com/office/drawing/2016/SVG/main" r:embed="rId6"/>
                </a:ext>
              </a:extLst>
            </a:blip>
            <a:stretch>
              <a:fillRect/>
            </a:stretch>
          </a:blipFill>
        </p:spPr>
      </p:sp>
      <p:sp>
        <p:nvSpPr>
          <p:cNvPr id="8" name="TextBox 8"/>
          <p:cNvSpPr txBox="1"/>
          <p:nvPr/>
        </p:nvSpPr>
        <p:spPr>
          <a:xfrm>
            <a:off x="3627904" y="673640"/>
            <a:ext cx="11000902" cy="1146879"/>
          </a:xfrm>
          <a:prstGeom prst="rect">
            <a:avLst/>
          </a:prstGeom>
        </p:spPr>
        <p:txBody>
          <a:bodyPr lIns="0" tIns="0" rIns="0" bIns="0" rtlCol="0" anchor="t">
            <a:spAutoFit/>
          </a:bodyPr>
          <a:lstStyle/>
          <a:p>
            <a:pPr algn="ctr">
              <a:lnSpc>
                <a:spcPts val="8605"/>
              </a:lnSpc>
              <a:spcBef>
                <a:spcPct val="0"/>
              </a:spcBef>
            </a:pPr>
            <a:r>
              <a:rPr lang="en-US" sz="8605" b="1">
                <a:solidFill>
                  <a:srgbClr val="033F63"/>
                </a:solidFill>
                <a:latin typeface="Pattanakarn Medium"/>
                <a:ea typeface="Pattanakarn Medium"/>
                <a:cs typeface="Pattanakarn Medium"/>
                <a:sym typeface="Pattanakarn Medium"/>
              </a:rPr>
              <a:t>SOLUTIONS</a:t>
            </a:r>
          </a:p>
        </p:txBody>
      </p:sp>
      <p:sp>
        <p:nvSpPr>
          <p:cNvPr id="12" name="Rectangle 11"/>
          <p:cNvSpPr/>
          <p:nvPr/>
        </p:nvSpPr>
        <p:spPr>
          <a:xfrm>
            <a:off x="3016711" y="2893302"/>
            <a:ext cx="12223287" cy="5693866"/>
          </a:xfrm>
          <a:prstGeom prst="rect">
            <a:avLst/>
          </a:prstGeom>
        </p:spPr>
        <p:txBody>
          <a:bodyPr wrap="square">
            <a:spAutoFit/>
          </a:bodyPr>
          <a:lstStyle/>
          <a:p>
            <a:r>
              <a:rPr lang="en-US" sz="2800" b="1" dirty="0" smtClean="0">
                <a:solidFill>
                  <a:schemeClr val="tx2"/>
                </a:solidFill>
              </a:rPr>
              <a:t>Solutions</a:t>
            </a:r>
          </a:p>
          <a:p>
            <a:pPr marL="342900" indent="-342900">
              <a:buFont typeface="Wingdings" panose="05000000000000000000" pitchFamily="2" charset="2"/>
              <a:buChar char="Ø"/>
            </a:pPr>
            <a:r>
              <a:rPr lang="en-US" sz="2800" b="1" dirty="0" smtClean="0">
                <a:solidFill>
                  <a:schemeClr val="tx2"/>
                </a:solidFill>
              </a:rPr>
              <a:t>Implemented Synthetic </a:t>
            </a:r>
            <a:r>
              <a:rPr lang="en-US" sz="2800" b="1" dirty="0">
                <a:solidFill>
                  <a:schemeClr val="tx2"/>
                </a:solidFill>
              </a:rPr>
              <a:t>Dataset Generation</a:t>
            </a:r>
            <a:r>
              <a:rPr lang="en-US" sz="2800" b="1" dirty="0" smtClean="0">
                <a:solidFill>
                  <a:schemeClr val="tx2"/>
                </a:solidFill>
              </a:rPr>
              <a:t>: </a:t>
            </a:r>
            <a:r>
              <a:rPr lang="en-US" sz="2800" dirty="0" smtClean="0">
                <a:solidFill>
                  <a:schemeClr val="tx2"/>
                </a:solidFill>
              </a:rPr>
              <a:t>To </a:t>
            </a:r>
            <a:r>
              <a:rPr lang="en-US" sz="2800" dirty="0">
                <a:solidFill>
                  <a:schemeClr val="tx2"/>
                </a:solidFill>
              </a:rPr>
              <a:t>overcome the lack of real-world labeled logs, we created a diverse synthetic dataset by simulating realistic log messages across multiple categories, ensuring balanced representation</a:t>
            </a:r>
            <a:r>
              <a:rPr lang="en-US" sz="2800" dirty="0" smtClean="0">
                <a:solidFill>
                  <a:schemeClr val="tx2"/>
                </a:solidFill>
              </a:rPr>
              <a:t>.</a:t>
            </a:r>
          </a:p>
          <a:p>
            <a:pPr marL="342900" indent="-342900">
              <a:buFont typeface="Wingdings" panose="05000000000000000000" pitchFamily="2" charset="2"/>
              <a:buChar char="Ø"/>
            </a:pPr>
            <a:r>
              <a:rPr lang="en-US" sz="2800" b="1" dirty="0" smtClean="0">
                <a:solidFill>
                  <a:schemeClr val="tx2"/>
                </a:solidFill>
              </a:rPr>
              <a:t>Comprehensive </a:t>
            </a:r>
            <a:r>
              <a:rPr lang="en-US" sz="2800" b="1" dirty="0">
                <a:solidFill>
                  <a:schemeClr val="tx2"/>
                </a:solidFill>
              </a:rPr>
              <a:t>Preprocessing</a:t>
            </a:r>
            <a:r>
              <a:rPr lang="en-US" sz="2800" b="1" dirty="0" smtClean="0">
                <a:solidFill>
                  <a:schemeClr val="tx2"/>
                </a:solidFill>
              </a:rPr>
              <a:t>: </a:t>
            </a:r>
            <a:r>
              <a:rPr lang="en-US" sz="2800" dirty="0" smtClean="0">
                <a:solidFill>
                  <a:schemeClr val="tx2"/>
                </a:solidFill>
              </a:rPr>
              <a:t>We </a:t>
            </a:r>
            <a:r>
              <a:rPr lang="en-US" sz="2800" dirty="0">
                <a:solidFill>
                  <a:schemeClr val="tx2"/>
                </a:solidFill>
              </a:rPr>
              <a:t>applied thorough cleaning steps like removing extra spaces, special characters, and irrelevant tokens to reduce noise and standardize inputs for better model learning</a:t>
            </a:r>
            <a:r>
              <a:rPr lang="en-US" sz="2800" dirty="0" smtClean="0">
                <a:solidFill>
                  <a:schemeClr val="tx2"/>
                </a:solidFill>
              </a:rPr>
              <a:t>.</a:t>
            </a:r>
          </a:p>
          <a:p>
            <a:pPr marL="342900" indent="-342900">
              <a:buFont typeface="Wingdings" panose="05000000000000000000" pitchFamily="2" charset="2"/>
              <a:buChar char="Ø"/>
            </a:pPr>
            <a:r>
              <a:rPr lang="en-US" sz="2800" b="1" dirty="0" smtClean="0">
                <a:solidFill>
                  <a:schemeClr val="tx2"/>
                </a:solidFill>
              </a:rPr>
              <a:t>Model </a:t>
            </a:r>
            <a:r>
              <a:rPr lang="en-US" sz="2800" b="1" dirty="0">
                <a:solidFill>
                  <a:schemeClr val="tx2"/>
                </a:solidFill>
              </a:rPr>
              <a:t>Selection and Optimization</a:t>
            </a:r>
            <a:r>
              <a:rPr lang="en-US" sz="2800" b="1" dirty="0" smtClean="0">
                <a:solidFill>
                  <a:schemeClr val="tx2"/>
                </a:solidFill>
              </a:rPr>
              <a:t>: </a:t>
            </a:r>
            <a:r>
              <a:rPr lang="en-US" sz="2800" dirty="0" smtClean="0">
                <a:solidFill>
                  <a:schemeClr val="tx2"/>
                </a:solidFill>
              </a:rPr>
              <a:t>We </a:t>
            </a:r>
            <a:r>
              <a:rPr lang="en-US" sz="2800" dirty="0">
                <a:solidFill>
                  <a:schemeClr val="tx2"/>
                </a:solidFill>
              </a:rPr>
              <a:t>chose a lightweight yet effective embedding model (all-MiniLM-L6-v2) for semantic feature extraction and paired it with Logistic Regression for efficient and accurate classification</a:t>
            </a:r>
            <a:r>
              <a:rPr lang="en-US" sz="2800" dirty="0" smtClean="0">
                <a:solidFill>
                  <a:schemeClr val="tx2"/>
                </a:solidFill>
              </a:rPr>
              <a:t>. </a:t>
            </a:r>
          </a:p>
          <a:p>
            <a:pPr marL="342900" indent="-342900">
              <a:buFont typeface="Wingdings" panose="05000000000000000000" pitchFamily="2" charset="2"/>
              <a:buChar char="Ø"/>
            </a:pPr>
            <a:r>
              <a:rPr lang="en-US" sz="2800" b="1" dirty="0" smtClean="0">
                <a:solidFill>
                  <a:schemeClr val="tx2"/>
                </a:solidFill>
              </a:rPr>
              <a:t>Robust </a:t>
            </a:r>
            <a:r>
              <a:rPr lang="en-US" sz="2800" b="1" dirty="0">
                <a:solidFill>
                  <a:schemeClr val="tx2"/>
                </a:solidFill>
              </a:rPr>
              <a:t>API Development</a:t>
            </a:r>
            <a:r>
              <a:rPr lang="en-US" sz="2800" b="1" dirty="0" smtClean="0">
                <a:solidFill>
                  <a:schemeClr val="tx2"/>
                </a:solidFill>
              </a:rPr>
              <a:t>: </a:t>
            </a:r>
            <a:r>
              <a:rPr lang="en-US" sz="2800" dirty="0" smtClean="0">
                <a:solidFill>
                  <a:schemeClr val="tx2"/>
                </a:solidFill>
              </a:rPr>
              <a:t>The </a:t>
            </a:r>
            <a:r>
              <a:rPr lang="en-US" sz="2800" dirty="0">
                <a:solidFill>
                  <a:schemeClr val="tx2"/>
                </a:solidFill>
              </a:rPr>
              <a:t>classification model was wrapped in a </a:t>
            </a:r>
            <a:r>
              <a:rPr lang="en-US" sz="2800" dirty="0" err="1">
                <a:solidFill>
                  <a:schemeClr val="tx2"/>
                </a:solidFill>
              </a:rPr>
              <a:t>FastAPI</a:t>
            </a:r>
            <a:r>
              <a:rPr lang="en-US" sz="2800" dirty="0">
                <a:solidFill>
                  <a:schemeClr val="tx2"/>
                </a:solidFill>
              </a:rPr>
              <a:t>-based service with input validation, error handling, and CSV file processing, enabling seamless integration and easy testing via tools like Postman.</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837866">
            <a:off x="-1817248" y="6427390"/>
            <a:ext cx="7293483" cy="8229600"/>
          </a:xfrm>
          <a:custGeom>
            <a:avLst/>
            <a:gdLst/>
            <a:ahLst/>
            <a:cxnLst/>
            <a:rect l="l" t="t" r="r" b="b"/>
            <a:pathLst>
              <a:path w="7293483" h="8229600">
                <a:moveTo>
                  <a:pt x="0" y="0"/>
                </a:moveTo>
                <a:lnTo>
                  <a:pt x="7293483" y="0"/>
                </a:lnTo>
                <a:lnTo>
                  <a:pt x="7293483" y="8229600"/>
                </a:lnTo>
                <a:lnTo>
                  <a:pt x="0" y="8229600"/>
                </a:lnTo>
                <a:lnTo>
                  <a:pt x="0" y="0"/>
                </a:lnTo>
                <a:close/>
              </a:path>
            </a:pathLst>
          </a:custGeom>
          <a:blipFill>
            <a:blip r:embed="rId2">
              <a:alphaModFix amt="30000"/>
            </a:blip>
            <a:stretch>
              <a:fillRect/>
            </a:stretch>
          </a:blipFill>
        </p:spPr>
      </p:sp>
      <p:sp>
        <p:nvSpPr>
          <p:cNvPr id="4" name="Freeform 4"/>
          <p:cNvSpPr/>
          <p:nvPr/>
        </p:nvSpPr>
        <p:spPr>
          <a:xfrm rot="-1837866" flipH="1" flipV="1">
            <a:off x="13783089" y="-3706831"/>
            <a:ext cx="7293483" cy="8229600"/>
          </a:xfrm>
          <a:custGeom>
            <a:avLst/>
            <a:gdLst/>
            <a:ahLst/>
            <a:cxnLst/>
            <a:rect l="l" t="t" r="r" b="b"/>
            <a:pathLst>
              <a:path w="7293483" h="8229600">
                <a:moveTo>
                  <a:pt x="7293483" y="8229600"/>
                </a:moveTo>
                <a:lnTo>
                  <a:pt x="0" y="8229600"/>
                </a:lnTo>
                <a:lnTo>
                  <a:pt x="0" y="0"/>
                </a:lnTo>
                <a:lnTo>
                  <a:pt x="7293483" y="0"/>
                </a:lnTo>
                <a:lnTo>
                  <a:pt x="7293483" y="8229600"/>
                </a:lnTo>
                <a:close/>
              </a:path>
            </a:pathLst>
          </a:custGeom>
          <a:blipFill>
            <a:blip r:embed="rId2">
              <a:alphaModFix amt="30000"/>
            </a:blip>
            <a:stretch>
              <a:fillRect/>
            </a:stretch>
          </a:blipFill>
        </p:spPr>
      </p:sp>
      <p:sp>
        <p:nvSpPr>
          <p:cNvPr id="6" name="Freeform 6"/>
          <p:cNvSpPr/>
          <p:nvPr/>
        </p:nvSpPr>
        <p:spPr>
          <a:xfrm flipH="1">
            <a:off x="-1042322" y="9435284"/>
            <a:ext cx="7315200" cy="1050729"/>
          </a:xfrm>
          <a:custGeom>
            <a:avLst/>
            <a:gdLst/>
            <a:ahLst/>
            <a:cxnLst/>
            <a:rect l="l" t="t" r="r" b="b"/>
            <a:pathLst>
              <a:path w="7315200" h="1050729">
                <a:moveTo>
                  <a:pt x="7315200" y="0"/>
                </a:moveTo>
                <a:lnTo>
                  <a:pt x="0" y="0"/>
                </a:lnTo>
                <a:lnTo>
                  <a:pt x="0" y="1050729"/>
                </a:lnTo>
                <a:lnTo>
                  <a:pt x="7315200" y="1050729"/>
                </a:lnTo>
                <a:lnTo>
                  <a:pt x="7315200" y="0"/>
                </a:lnTo>
                <a:close/>
              </a:path>
            </a:pathLst>
          </a:custGeom>
          <a:blipFill>
            <a:blip r:embed="rId3">
              <a:alphaModFix amt="60000"/>
              <a:extLst>
                <a:ext uri="{96DAC541-7B7A-43D3-8B79-37D633B846F1}">
                  <asvg:svgBlip xmlns="" xmlns:asvg="http://schemas.microsoft.com/office/drawing/2016/SVG/main" r:embed="rId6"/>
                </a:ext>
              </a:extLst>
            </a:blip>
            <a:stretch>
              <a:fillRect/>
            </a:stretch>
          </a:blipFill>
        </p:spPr>
      </p:sp>
      <p:sp>
        <p:nvSpPr>
          <p:cNvPr id="7" name="Freeform 7"/>
          <p:cNvSpPr/>
          <p:nvPr/>
        </p:nvSpPr>
        <p:spPr>
          <a:xfrm flipV="1">
            <a:off x="11479834" y="-201349"/>
            <a:ext cx="7315200" cy="1050729"/>
          </a:xfrm>
          <a:custGeom>
            <a:avLst/>
            <a:gdLst/>
            <a:ahLst/>
            <a:cxnLst/>
            <a:rect l="l" t="t" r="r" b="b"/>
            <a:pathLst>
              <a:path w="7315200" h="1050729">
                <a:moveTo>
                  <a:pt x="0" y="1050729"/>
                </a:moveTo>
                <a:lnTo>
                  <a:pt x="7315200" y="1050729"/>
                </a:lnTo>
                <a:lnTo>
                  <a:pt x="7315200" y="0"/>
                </a:lnTo>
                <a:lnTo>
                  <a:pt x="0" y="0"/>
                </a:lnTo>
                <a:lnTo>
                  <a:pt x="0" y="1050729"/>
                </a:lnTo>
                <a:close/>
              </a:path>
            </a:pathLst>
          </a:custGeom>
          <a:blipFill>
            <a:blip r:embed="rId3">
              <a:alphaModFix amt="60000"/>
              <a:extLst>
                <a:ext uri="{96DAC541-7B7A-43D3-8B79-37D633B846F1}">
                  <asvg:svgBlip xmlns="" xmlns:asvg="http://schemas.microsoft.com/office/drawing/2016/SVG/main" r:embed="rId6"/>
                </a:ext>
              </a:extLst>
            </a:blip>
            <a:stretch>
              <a:fillRect/>
            </a:stretch>
          </a:blipFill>
        </p:spPr>
      </p:sp>
      <p:sp>
        <p:nvSpPr>
          <p:cNvPr id="8" name="TextBox 8"/>
          <p:cNvSpPr txBox="1"/>
          <p:nvPr/>
        </p:nvSpPr>
        <p:spPr>
          <a:xfrm>
            <a:off x="3643549" y="820439"/>
            <a:ext cx="11000902" cy="1146879"/>
          </a:xfrm>
          <a:prstGeom prst="rect">
            <a:avLst/>
          </a:prstGeom>
        </p:spPr>
        <p:txBody>
          <a:bodyPr lIns="0" tIns="0" rIns="0" bIns="0" rtlCol="0" anchor="t">
            <a:spAutoFit/>
          </a:bodyPr>
          <a:lstStyle/>
          <a:p>
            <a:pPr algn="ctr">
              <a:lnSpc>
                <a:spcPts val="8605"/>
              </a:lnSpc>
              <a:spcBef>
                <a:spcPct val="0"/>
              </a:spcBef>
            </a:pPr>
            <a:r>
              <a:rPr lang="en-US" sz="8605" b="1">
                <a:solidFill>
                  <a:srgbClr val="033F63"/>
                </a:solidFill>
                <a:latin typeface="Pattanakarn Medium"/>
                <a:ea typeface="Pattanakarn Medium"/>
                <a:cs typeface="Pattanakarn Medium"/>
                <a:sym typeface="Pattanakarn Medium"/>
              </a:rPr>
              <a:t>FUTURE WORK</a:t>
            </a:r>
          </a:p>
        </p:txBody>
      </p:sp>
      <p:sp>
        <p:nvSpPr>
          <p:cNvPr id="9" name="TextBox 8"/>
          <p:cNvSpPr txBox="1"/>
          <p:nvPr/>
        </p:nvSpPr>
        <p:spPr>
          <a:xfrm>
            <a:off x="542185" y="1431978"/>
            <a:ext cx="6773015" cy="8217634"/>
          </a:xfrm>
          <a:prstGeom prst="rect">
            <a:avLst/>
          </a:prstGeom>
          <a:noFill/>
        </p:spPr>
        <p:txBody>
          <a:bodyPr wrap="square" rtlCol="0">
            <a:spAutoFit/>
          </a:bodyPr>
          <a:lstStyle/>
          <a:p>
            <a:endParaRPr lang="en-US" sz="2400" b="1" dirty="0">
              <a:solidFill>
                <a:schemeClr val="tx2"/>
              </a:solidFill>
            </a:endParaRPr>
          </a:p>
          <a:p>
            <a:pPr>
              <a:buFont typeface="+mj-lt"/>
              <a:buAutoNum type="arabicPeriod"/>
            </a:pPr>
            <a:r>
              <a:rPr lang="en-US" sz="2400" b="1" dirty="0">
                <a:solidFill>
                  <a:schemeClr val="tx2"/>
                </a:solidFill>
              </a:rPr>
              <a:t>Real-Time Monitoring System</a:t>
            </a:r>
            <a:endParaRPr lang="en-US" sz="2400" dirty="0">
              <a:solidFill>
                <a:schemeClr val="tx2"/>
              </a:solidFill>
            </a:endParaRPr>
          </a:p>
          <a:p>
            <a:pPr marL="742950" lvl="1" indent="-285750">
              <a:buFont typeface="+mj-lt"/>
              <a:buAutoNum type="arabicPeriod"/>
            </a:pPr>
            <a:r>
              <a:rPr lang="en-US" sz="2400" dirty="0">
                <a:solidFill>
                  <a:schemeClr val="tx2"/>
                </a:solidFill>
              </a:rPr>
              <a:t>Implement a live pipeline where incoming system logs are processed instantly, classified, and flagged if they indicate errors or security threats.</a:t>
            </a:r>
          </a:p>
          <a:p>
            <a:pPr marL="742950" lvl="1" indent="-285750">
              <a:buFont typeface="+mj-lt"/>
              <a:buAutoNum type="arabicPeriod"/>
            </a:pPr>
            <a:r>
              <a:rPr lang="en-US" sz="2400" dirty="0">
                <a:solidFill>
                  <a:schemeClr val="tx2"/>
                </a:solidFill>
              </a:rPr>
              <a:t>Can include automatic notifications via email, Slack, or SMS to alert administrators</a:t>
            </a:r>
            <a:r>
              <a:rPr lang="en-US" sz="2400" dirty="0" smtClean="0">
                <a:solidFill>
                  <a:schemeClr val="tx2"/>
                </a:solidFill>
              </a:rPr>
              <a:t>.</a:t>
            </a:r>
            <a:endParaRPr lang="en-US" sz="2400" dirty="0">
              <a:solidFill>
                <a:schemeClr val="tx2"/>
              </a:solidFill>
            </a:endParaRPr>
          </a:p>
          <a:p>
            <a:pPr>
              <a:buFont typeface="+mj-lt"/>
              <a:buAutoNum type="arabicPeriod"/>
            </a:pPr>
            <a:r>
              <a:rPr lang="en-US" sz="2400" b="1" dirty="0">
                <a:solidFill>
                  <a:schemeClr val="tx2"/>
                </a:solidFill>
              </a:rPr>
              <a:t>Anomaly Detection</a:t>
            </a:r>
            <a:endParaRPr lang="en-US" sz="2400" dirty="0">
              <a:solidFill>
                <a:schemeClr val="tx2"/>
              </a:solidFill>
            </a:endParaRPr>
          </a:p>
          <a:p>
            <a:pPr marL="742950" lvl="1" indent="-285750">
              <a:buFont typeface="+mj-lt"/>
              <a:buAutoNum type="arabicPeriod"/>
            </a:pPr>
            <a:r>
              <a:rPr lang="en-US" sz="2400" dirty="0">
                <a:solidFill>
                  <a:schemeClr val="tx2"/>
                </a:solidFill>
              </a:rPr>
              <a:t>Extend the system to detect unusual patterns in logs, such as sudden spikes in errors, suspicious activity, or rare events that don’t match normal usage patterns.</a:t>
            </a:r>
          </a:p>
          <a:p>
            <a:pPr marL="742950" lvl="1" indent="-285750">
              <a:buFont typeface="+mj-lt"/>
              <a:buAutoNum type="arabicPeriod"/>
            </a:pPr>
            <a:r>
              <a:rPr lang="en-US" sz="2400" dirty="0">
                <a:solidFill>
                  <a:schemeClr val="tx2"/>
                </a:solidFill>
              </a:rPr>
              <a:t>Useful for </a:t>
            </a:r>
            <a:r>
              <a:rPr lang="en-US" sz="2400" b="1" dirty="0">
                <a:solidFill>
                  <a:schemeClr val="tx2"/>
                </a:solidFill>
              </a:rPr>
              <a:t>cybersecurity</a:t>
            </a:r>
            <a:r>
              <a:rPr lang="en-US" sz="2400" dirty="0">
                <a:solidFill>
                  <a:schemeClr val="tx2"/>
                </a:solidFill>
              </a:rPr>
              <a:t> (detecting breaches), </a:t>
            </a:r>
            <a:r>
              <a:rPr lang="en-US" sz="2400" b="1" dirty="0">
                <a:solidFill>
                  <a:schemeClr val="tx2"/>
                </a:solidFill>
              </a:rPr>
              <a:t>system health</a:t>
            </a:r>
            <a:r>
              <a:rPr lang="en-US" sz="2400" dirty="0">
                <a:solidFill>
                  <a:schemeClr val="tx2"/>
                </a:solidFill>
              </a:rPr>
              <a:t> (catching hardware failures), and </a:t>
            </a:r>
            <a:r>
              <a:rPr lang="en-US" sz="2400" b="1" dirty="0">
                <a:solidFill>
                  <a:schemeClr val="tx2"/>
                </a:solidFill>
              </a:rPr>
              <a:t>service uptime</a:t>
            </a:r>
            <a:r>
              <a:rPr lang="en-US" sz="2400" dirty="0">
                <a:solidFill>
                  <a:schemeClr val="tx2"/>
                </a:solidFill>
              </a:rPr>
              <a:t> (preventing outages).</a:t>
            </a:r>
          </a:p>
          <a:p>
            <a:pPr marL="742950" lvl="1" indent="-285750">
              <a:buFont typeface="+mj-lt"/>
              <a:buAutoNum type="arabicPeriod"/>
            </a:pPr>
            <a:r>
              <a:rPr lang="en-US" sz="2400" b="1" dirty="0">
                <a:solidFill>
                  <a:schemeClr val="tx2"/>
                </a:solidFill>
              </a:rPr>
              <a:t>Examples of real-world services:</a:t>
            </a:r>
            <a:endParaRPr lang="en-US" sz="2400" dirty="0">
              <a:solidFill>
                <a:schemeClr val="tx2"/>
              </a:solidFill>
            </a:endParaRPr>
          </a:p>
          <a:p>
            <a:pPr marL="1143000" lvl="2" indent="-228600">
              <a:buFont typeface="+mj-lt"/>
              <a:buAutoNum type="arabicPeriod"/>
            </a:pPr>
            <a:r>
              <a:rPr lang="en-US" sz="2400" dirty="0" err="1">
                <a:solidFill>
                  <a:schemeClr val="tx2"/>
                </a:solidFill>
              </a:rPr>
              <a:t>Splunk</a:t>
            </a:r>
            <a:r>
              <a:rPr lang="en-US" sz="2400" dirty="0">
                <a:solidFill>
                  <a:schemeClr val="tx2"/>
                </a:solidFill>
              </a:rPr>
              <a:t> – widely used for real-time log monitoring and alerting.</a:t>
            </a:r>
          </a:p>
          <a:p>
            <a:pPr marL="1143000" lvl="2" indent="-228600">
              <a:buFont typeface="+mj-lt"/>
              <a:buAutoNum type="arabicPeriod"/>
            </a:pPr>
            <a:r>
              <a:rPr lang="en-US" sz="2400" dirty="0" smtClean="0">
                <a:solidFill>
                  <a:schemeClr val="tx2"/>
                </a:solidFill>
              </a:rPr>
              <a:t>AWS </a:t>
            </a:r>
            <a:r>
              <a:rPr lang="en-US" sz="2400" dirty="0" err="1">
                <a:solidFill>
                  <a:schemeClr val="tx2"/>
                </a:solidFill>
              </a:rPr>
              <a:t>CloudWatch</a:t>
            </a:r>
            <a:r>
              <a:rPr lang="en-US" sz="2400" dirty="0">
                <a:solidFill>
                  <a:schemeClr val="tx2"/>
                </a:solidFill>
              </a:rPr>
              <a:t> Anomaly Detection – uses machine learning to spot unusual metric behavior.</a:t>
            </a:r>
          </a:p>
        </p:txBody>
      </p:sp>
      <p:pic>
        <p:nvPicPr>
          <p:cNvPr id="10" name="Picture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030775" y="1967318"/>
            <a:ext cx="9393629" cy="7467966"/>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4565934" y="3542356"/>
            <a:ext cx="9156132" cy="3441295"/>
          </a:xfrm>
          <a:prstGeom prst="rect">
            <a:avLst/>
          </a:prstGeom>
        </p:spPr>
        <p:txBody>
          <a:bodyPr lIns="0" tIns="0" rIns="0" bIns="0" rtlCol="0" anchor="t">
            <a:spAutoFit/>
          </a:bodyPr>
          <a:lstStyle/>
          <a:p>
            <a:pPr algn="ctr">
              <a:lnSpc>
                <a:spcPts val="13234"/>
              </a:lnSpc>
            </a:pPr>
            <a:r>
              <a:rPr lang="en-US" sz="13234" b="1">
                <a:solidFill>
                  <a:srgbClr val="033F63"/>
                </a:solidFill>
                <a:latin typeface="Pattanakarn Medium"/>
                <a:ea typeface="Pattanakarn Medium"/>
                <a:cs typeface="Pattanakarn Medium"/>
                <a:sym typeface="Pattanakarn Medium"/>
              </a:rPr>
              <a:t>THANK</a:t>
            </a:r>
          </a:p>
          <a:p>
            <a:pPr algn="ctr">
              <a:lnSpc>
                <a:spcPts val="13234"/>
              </a:lnSpc>
              <a:spcBef>
                <a:spcPct val="0"/>
              </a:spcBef>
            </a:pPr>
            <a:r>
              <a:rPr lang="en-US" sz="13234" b="1">
                <a:solidFill>
                  <a:srgbClr val="033F63"/>
                </a:solidFill>
                <a:latin typeface="Pattanakarn Medium"/>
                <a:ea typeface="Pattanakarn Medium"/>
                <a:cs typeface="Pattanakarn Medium"/>
                <a:sym typeface="Pattanakarn Medium"/>
              </a:rPr>
              <a:t>YOU</a:t>
            </a:r>
          </a:p>
        </p:txBody>
      </p:sp>
      <p:sp>
        <p:nvSpPr>
          <p:cNvPr id="3" name="Freeform 3"/>
          <p:cNvSpPr/>
          <p:nvPr/>
        </p:nvSpPr>
        <p:spPr>
          <a:xfrm rot="-1837866">
            <a:off x="-1817248" y="6427390"/>
            <a:ext cx="7293483" cy="8229600"/>
          </a:xfrm>
          <a:custGeom>
            <a:avLst/>
            <a:gdLst/>
            <a:ahLst/>
            <a:cxnLst/>
            <a:rect l="l" t="t" r="r" b="b"/>
            <a:pathLst>
              <a:path w="7293483" h="8229600">
                <a:moveTo>
                  <a:pt x="0" y="0"/>
                </a:moveTo>
                <a:lnTo>
                  <a:pt x="7293483" y="0"/>
                </a:lnTo>
                <a:lnTo>
                  <a:pt x="7293483" y="8229600"/>
                </a:lnTo>
                <a:lnTo>
                  <a:pt x="0" y="8229600"/>
                </a:lnTo>
                <a:lnTo>
                  <a:pt x="0" y="0"/>
                </a:lnTo>
                <a:close/>
              </a:path>
            </a:pathLst>
          </a:custGeom>
          <a:blipFill>
            <a:blip r:embed="rId2">
              <a:alphaModFix amt="30000"/>
            </a:blip>
            <a:stretch>
              <a:fillRect/>
            </a:stretch>
          </a:blipFill>
        </p:spPr>
      </p:sp>
      <p:sp>
        <p:nvSpPr>
          <p:cNvPr id="4" name="Freeform 4"/>
          <p:cNvSpPr/>
          <p:nvPr/>
        </p:nvSpPr>
        <p:spPr>
          <a:xfrm>
            <a:off x="-678708" y="-563330"/>
            <a:ext cx="6587971" cy="5706830"/>
          </a:xfrm>
          <a:custGeom>
            <a:avLst/>
            <a:gdLst/>
            <a:ahLst/>
            <a:cxnLst/>
            <a:rect l="l" t="t" r="r" b="b"/>
            <a:pathLst>
              <a:path w="6587971" h="5706830">
                <a:moveTo>
                  <a:pt x="0" y="0"/>
                </a:moveTo>
                <a:lnTo>
                  <a:pt x="6587972" y="0"/>
                </a:lnTo>
                <a:lnTo>
                  <a:pt x="6587972" y="5706830"/>
                </a:lnTo>
                <a:lnTo>
                  <a:pt x="0" y="5706830"/>
                </a:lnTo>
                <a:lnTo>
                  <a:pt x="0" y="0"/>
                </a:lnTo>
                <a:close/>
              </a:path>
            </a:pathLst>
          </a:custGeom>
          <a:blipFill>
            <a:blip r:embed="rId3">
              <a:alphaModFix amt="30000"/>
              <a:extLst>
                <a:ext uri="{96DAC541-7B7A-43D3-8B79-37D633B846F1}">
                  <asvg:svgBlip xmlns="" xmlns:asvg="http://schemas.microsoft.com/office/drawing/2016/SVG/main" r:embed="rId4"/>
                </a:ext>
              </a:extLst>
            </a:blip>
            <a:stretch>
              <a:fillRect/>
            </a:stretch>
          </a:blipFill>
        </p:spPr>
      </p:sp>
      <p:sp>
        <p:nvSpPr>
          <p:cNvPr id="5" name="Freeform 5"/>
          <p:cNvSpPr/>
          <p:nvPr/>
        </p:nvSpPr>
        <p:spPr>
          <a:xfrm rot="-1837866" flipH="1" flipV="1">
            <a:off x="13783089" y="-3706831"/>
            <a:ext cx="7293483" cy="8229600"/>
          </a:xfrm>
          <a:custGeom>
            <a:avLst/>
            <a:gdLst/>
            <a:ahLst/>
            <a:cxnLst/>
            <a:rect l="l" t="t" r="r" b="b"/>
            <a:pathLst>
              <a:path w="7293483" h="8229600">
                <a:moveTo>
                  <a:pt x="7293483" y="8229600"/>
                </a:moveTo>
                <a:lnTo>
                  <a:pt x="0" y="8229600"/>
                </a:lnTo>
                <a:lnTo>
                  <a:pt x="0" y="0"/>
                </a:lnTo>
                <a:lnTo>
                  <a:pt x="7293483" y="0"/>
                </a:lnTo>
                <a:lnTo>
                  <a:pt x="7293483" y="8229600"/>
                </a:lnTo>
                <a:close/>
              </a:path>
            </a:pathLst>
          </a:custGeom>
          <a:blipFill>
            <a:blip r:embed="rId2">
              <a:alphaModFix amt="30000"/>
            </a:blip>
            <a:stretch>
              <a:fillRect/>
            </a:stretch>
          </a:blipFill>
        </p:spPr>
      </p:sp>
      <p:sp>
        <p:nvSpPr>
          <p:cNvPr id="6" name="Freeform 6"/>
          <p:cNvSpPr/>
          <p:nvPr/>
        </p:nvSpPr>
        <p:spPr>
          <a:xfrm flipH="1" flipV="1">
            <a:off x="9144000" y="8191500"/>
            <a:ext cx="5962382" cy="551520"/>
          </a:xfrm>
          <a:custGeom>
            <a:avLst/>
            <a:gdLst/>
            <a:ahLst/>
            <a:cxnLst/>
            <a:rect l="l" t="t" r="r" b="b"/>
            <a:pathLst>
              <a:path w="5962382" h="551520">
                <a:moveTo>
                  <a:pt x="5962382" y="551521"/>
                </a:moveTo>
                <a:lnTo>
                  <a:pt x="0" y="551521"/>
                </a:lnTo>
                <a:lnTo>
                  <a:pt x="0" y="0"/>
                </a:lnTo>
                <a:lnTo>
                  <a:pt x="5962382" y="0"/>
                </a:lnTo>
                <a:lnTo>
                  <a:pt x="5962382" y="551521"/>
                </a:lnTo>
                <a:close/>
              </a:path>
            </a:pathLst>
          </a:custGeom>
          <a:blipFill>
            <a:blip r:embed="rId5">
              <a:extLst>
                <a:ext uri="{96DAC541-7B7A-43D3-8B79-37D633B846F1}">
                  <asvg:svgBlip xmlns="" xmlns:asvg="http://schemas.microsoft.com/office/drawing/2016/SVG/main" r:embed="rId6"/>
                </a:ext>
              </a:extLst>
            </a:blip>
            <a:stretch>
              <a:fillRect/>
            </a:stretch>
          </a:blipFill>
        </p:spPr>
      </p:sp>
      <p:sp>
        <p:nvSpPr>
          <p:cNvPr id="7" name="Freeform 7"/>
          <p:cNvSpPr/>
          <p:nvPr/>
        </p:nvSpPr>
        <p:spPr>
          <a:xfrm flipH="1" flipV="1">
            <a:off x="12893086" y="5143500"/>
            <a:ext cx="6587971" cy="5706830"/>
          </a:xfrm>
          <a:custGeom>
            <a:avLst/>
            <a:gdLst/>
            <a:ahLst/>
            <a:cxnLst/>
            <a:rect l="l" t="t" r="r" b="b"/>
            <a:pathLst>
              <a:path w="6587971" h="5706830">
                <a:moveTo>
                  <a:pt x="6587972" y="5706830"/>
                </a:moveTo>
                <a:lnTo>
                  <a:pt x="0" y="5706830"/>
                </a:lnTo>
                <a:lnTo>
                  <a:pt x="0" y="0"/>
                </a:lnTo>
                <a:lnTo>
                  <a:pt x="6587972" y="0"/>
                </a:lnTo>
                <a:lnTo>
                  <a:pt x="6587972" y="5706830"/>
                </a:lnTo>
                <a:close/>
              </a:path>
            </a:pathLst>
          </a:custGeom>
          <a:blipFill>
            <a:blip r:embed="rId3">
              <a:alphaModFix amt="30000"/>
              <a:extLst>
                <a:ext uri="{96DAC541-7B7A-43D3-8B79-37D633B846F1}">
                  <asvg:svgBlip xmlns="" xmlns:asvg="http://schemas.microsoft.com/office/drawing/2016/SVG/main" r:embed="rId4"/>
                </a:ext>
              </a:extLst>
            </a:blip>
            <a:stretch>
              <a:fillRect/>
            </a:stretch>
          </a:blipFill>
        </p:spPr>
      </p:sp>
      <p:sp>
        <p:nvSpPr>
          <p:cNvPr id="8" name="Freeform 8"/>
          <p:cNvSpPr/>
          <p:nvPr/>
        </p:nvSpPr>
        <p:spPr>
          <a:xfrm flipH="1">
            <a:off x="-1042322" y="9435284"/>
            <a:ext cx="7315200" cy="1050729"/>
          </a:xfrm>
          <a:custGeom>
            <a:avLst/>
            <a:gdLst/>
            <a:ahLst/>
            <a:cxnLst/>
            <a:rect l="l" t="t" r="r" b="b"/>
            <a:pathLst>
              <a:path w="7315200" h="1050729">
                <a:moveTo>
                  <a:pt x="7315200" y="0"/>
                </a:moveTo>
                <a:lnTo>
                  <a:pt x="0" y="0"/>
                </a:lnTo>
                <a:lnTo>
                  <a:pt x="0" y="1050729"/>
                </a:lnTo>
                <a:lnTo>
                  <a:pt x="7315200" y="1050729"/>
                </a:lnTo>
                <a:lnTo>
                  <a:pt x="7315200" y="0"/>
                </a:lnTo>
                <a:close/>
              </a:path>
            </a:pathLst>
          </a:custGeom>
          <a:blipFill>
            <a:blip r:embed="rId7">
              <a:alphaModFix amt="60000"/>
              <a:extLst>
                <a:ext uri="{96DAC541-7B7A-43D3-8B79-37D633B846F1}">
                  <asvg:svgBlip xmlns="" xmlns:asvg="http://schemas.microsoft.com/office/drawing/2016/SVG/main" r:embed="rId8"/>
                </a:ext>
              </a:extLst>
            </a:blip>
            <a:stretch>
              <a:fillRect/>
            </a:stretch>
          </a:blipFill>
        </p:spPr>
      </p:sp>
      <p:sp>
        <p:nvSpPr>
          <p:cNvPr id="9" name="Freeform 9"/>
          <p:cNvSpPr/>
          <p:nvPr/>
        </p:nvSpPr>
        <p:spPr>
          <a:xfrm flipV="1">
            <a:off x="11479834" y="-201349"/>
            <a:ext cx="7315200" cy="1050729"/>
          </a:xfrm>
          <a:custGeom>
            <a:avLst/>
            <a:gdLst/>
            <a:ahLst/>
            <a:cxnLst/>
            <a:rect l="l" t="t" r="r" b="b"/>
            <a:pathLst>
              <a:path w="7315200" h="1050729">
                <a:moveTo>
                  <a:pt x="0" y="1050729"/>
                </a:moveTo>
                <a:lnTo>
                  <a:pt x="7315200" y="1050729"/>
                </a:lnTo>
                <a:lnTo>
                  <a:pt x="7315200" y="0"/>
                </a:lnTo>
                <a:lnTo>
                  <a:pt x="0" y="0"/>
                </a:lnTo>
                <a:lnTo>
                  <a:pt x="0" y="1050729"/>
                </a:lnTo>
                <a:close/>
              </a:path>
            </a:pathLst>
          </a:custGeom>
          <a:blipFill>
            <a:blip r:embed="rId7">
              <a:alphaModFix amt="60000"/>
              <a:extLst>
                <a:ext uri="{96DAC541-7B7A-43D3-8B79-37D633B846F1}">
                  <asvg:svgBlip xmlns="" xmlns:asvg="http://schemas.microsoft.com/office/drawing/2016/SVG/main" r:embed="rId8"/>
                </a:ext>
              </a:extLst>
            </a:blip>
            <a:stretch>
              <a:fillRect/>
            </a:stretch>
          </a:blipFill>
        </p:spPr>
      </p:sp>
      <p:sp>
        <p:nvSpPr>
          <p:cNvPr id="10" name="Freeform 10"/>
          <p:cNvSpPr/>
          <p:nvPr/>
        </p:nvSpPr>
        <p:spPr>
          <a:xfrm>
            <a:off x="1584743" y="2014325"/>
            <a:ext cx="5962382" cy="551520"/>
          </a:xfrm>
          <a:custGeom>
            <a:avLst/>
            <a:gdLst/>
            <a:ahLst/>
            <a:cxnLst/>
            <a:rect l="l" t="t" r="r" b="b"/>
            <a:pathLst>
              <a:path w="5962382" h="551520">
                <a:moveTo>
                  <a:pt x="0" y="0"/>
                </a:moveTo>
                <a:lnTo>
                  <a:pt x="5962382" y="0"/>
                </a:lnTo>
                <a:lnTo>
                  <a:pt x="5962382" y="551520"/>
                </a:lnTo>
                <a:lnTo>
                  <a:pt x="0" y="551520"/>
                </a:lnTo>
                <a:lnTo>
                  <a:pt x="0" y="0"/>
                </a:lnTo>
                <a:close/>
              </a:path>
            </a:pathLst>
          </a:custGeom>
          <a:blipFill>
            <a:blip r:embed="rId5">
              <a:extLst>
                <a:ext uri="{96DAC541-7B7A-43D3-8B79-37D633B846F1}">
                  <asvg:svgBlip xmlns="" xmlns:asvg="http://schemas.microsoft.com/office/drawing/2016/SVG/main" r:embed="rId6"/>
                </a:ext>
              </a:extLst>
            </a:blip>
            <a:stretch>
              <a:fillRect/>
            </a:stretch>
          </a:blipFill>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647087" y="-1289200"/>
            <a:ext cx="5351573" cy="4635800"/>
          </a:xfrm>
          <a:custGeom>
            <a:avLst/>
            <a:gdLst/>
            <a:ahLst/>
            <a:cxnLst/>
            <a:rect l="l" t="t" r="r" b="b"/>
            <a:pathLst>
              <a:path w="5351573" h="4635800">
                <a:moveTo>
                  <a:pt x="0" y="0"/>
                </a:moveTo>
                <a:lnTo>
                  <a:pt x="5351574" y="0"/>
                </a:lnTo>
                <a:lnTo>
                  <a:pt x="5351574" y="4635800"/>
                </a:lnTo>
                <a:lnTo>
                  <a:pt x="0" y="4635800"/>
                </a:lnTo>
                <a:lnTo>
                  <a:pt x="0" y="0"/>
                </a:lnTo>
                <a:close/>
              </a:path>
            </a:pathLst>
          </a:custGeom>
          <a:blipFill>
            <a:blip r:embed="rId2">
              <a:alphaModFix amt="30000"/>
              <a:extLst>
                <a:ext uri="{96DAC541-7B7A-43D3-8B79-37D633B846F1}">
                  <asvg:svgBlip xmlns="" xmlns:asvg="http://schemas.microsoft.com/office/drawing/2016/SVG/main" r:embed="rId3"/>
                </a:ext>
              </a:extLst>
            </a:blip>
            <a:stretch>
              <a:fillRect/>
            </a:stretch>
          </a:blipFill>
        </p:spPr>
      </p:sp>
      <p:sp>
        <p:nvSpPr>
          <p:cNvPr id="3" name="Freeform 3"/>
          <p:cNvSpPr/>
          <p:nvPr/>
        </p:nvSpPr>
        <p:spPr>
          <a:xfrm rot="3082121" flipH="1" flipV="1">
            <a:off x="12408116" y="3592941"/>
            <a:ext cx="7293483" cy="8229600"/>
          </a:xfrm>
          <a:custGeom>
            <a:avLst/>
            <a:gdLst/>
            <a:ahLst/>
            <a:cxnLst/>
            <a:rect l="l" t="t" r="r" b="b"/>
            <a:pathLst>
              <a:path w="7293483" h="8229600">
                <a:moveTo>
                  <a:pt x="7293483" y="8229600"/>
                </a:moveTo>
                <a:lnTo>
                  <a:pt x="0" y="8229600"/>
                </a:lnTo>
                <a:lnTo>
                  <a:pt x="0" y="0"/>
                </a:lnTo>
                <a:lnTo>
                  <a:pt x="7293483" y="0"/>
                </a:lnTo>
                <a:lnTo>
                  <a:pt x="7293483" y="8229600"/>
                </a:lnTo>
                <a:close/>
              </a:path>
            </a:pathLst>
          </a:custGeom>
          <a:blipFill>
            <a:blip r:embed="rId4">
              <a:alphaModFix amt="60000"/>
            </a:blip>
            <a:stretch>
              <a:fillRect/>
            </a:stretch>
          </a:blipFill>
        </p:spPr>
      </p:sp>
      <p:sp>
        <p:nvSpPr>
          <p:cNvPr id="4" name="Freeform 4"/>
          <p:cNvSpPr/>
          <p:nvPr/>
        </p:nvSpPr>
        <p:spPr>
          <a:xfrm flipH="1">
            <a:off x="-1042322" y="9435284"/>
            <a:ext cx="7315200" cy="1050729"/>
          </a:xfrm>
          <a:custGeom>
            <a:avLst/>
            <a:gdLst/>
            <a:ahLst/>
            <a:cxnLst/>
            <a:rect l="l" t="t" r="r" b="b"/>
            <a:pathLst>
              <a:path w="7315200" h="1050729">
                <a:moveTo>
                  <a:pt x="7315200" y="0"/>
                </a:moveTo>
                <a:lnTo>
                  <a:pt x="0" y="0"/>
                </a:lnTo>
                <a:lnTo>
                  <a:pt x="0" y="1050729"/>
                </a:lnTo>
                <a:lnTo>
                  <a:pt x="7315200" y="1050729"/>
                </a:lnTo>
                <a:lnTo>
                  <a:pt x="7315200" y="0"/>
                </a:lnTo>
                <a:close/>
              </a:path>
            </a:pathLst>
          </a:custGeom>
          <a:blipFill>
            <a:blip r:embed="rId5">
              <a:alphaModFix amt="60000"/>
              <a:extLst>
                <a:ext uri="{96DAC541-7B7A-43D3-8B79-37D633B846F1}">
                  <asvg:svgBlip xmlns="" xmlns:asvg="http://schemas.microsoft.com/office/drawing/2016/SVG/main" r:embed="rId6"/>
                </a:ext>
              </a:extLst>
            </a:blip>
            <a:stretch>
              <a:fillRect/>
            </a:stretch>
          </a:blipFill>
        </p:spPr>
      </p:sp>
      <p:sp>
        <p:nvSpPr>
          <p:cNvPr id="5" name="Freeform 5"/>
          <p:cNvSpPr/>
          <p:nvPr/>
        </p:nvSpPr>
        <p:spPr>
          <a:xfrm flipV="1">
            <a:off x="11479834" y="-201349"/>
            <a:ext cx="7315200" cy="1050729"/>
          </a:xfrm>
          <a:custGeom>
            <a:avLst/>
            <a:gdLst/>
            <a:ahLst/>
            <a:cxnLst/>
            <a:rect l="l" t="t" r="r" b="b"/>
            <a:pathLst>
              <a:path w="7315200" h="1050729">
                <a:moveTo>
                  <a:pt x="0" y="1050729"/>
                </a:moveTo>
                <a:lnTo>
                  <a:pt x="7315200" y="1050729"/>
                </a:lnTo>
                <a:lnTo>
                  <a:pt x="7315200" y="0"/>
                </a:lnTo>
                <a:lnTo>
                  <a:pt x="0" y="0"/>
                </a:lnTo>
                <a:lnTo>
                  <a:pt x="0" y="1050729"/>
                </a:lnTo>
                <a:close/>
              </a:path>
            </a:pathLst>
          </a:custGeom>
          <a:blipFill>
            <a:blip r:embed="rId5">
              <a:alphaModFix amt="60000"/>
              <a:extLst>
                <a:ext uri="{96DAC541-7B7A-43D3-8B79-37D633B846F1}">
                  <asvg:svgBlip xmlns="" xmlns:asvg="http://schemas.microsoft.com/office/drawing/2016/SVG/main" r:embed="rId6"/>
                </a:ext>
              </a:extLst>
            </a:blip>
            <a:stretch>
              <a:fillRect/>
            </a:stretch>
          </a:blipFill>
        </p:spPr>
      </p:sp>
      <p:sp>
        <p:nvSpPr>
          <p:cNvPr id="6" name="Freeform 6"/>
          <p:cNvSpPr/>
          <p:nvPr/>
        </p:nvSpPr>
        <p:spPr>
          <a:xfrm flipH="1" flipV="1">
            <a:off x="12893086" y="5143500"/>
            <a:ext cx="6587971" cy="5706830"/>
          </a:xfrm>
          <a:custGeom>
            <a:avLst/>
            <a:gdLst/>
            <a:ahLst/>
            <a:cxnLst/>
            <a:rect l="l" t="t" r="r" b="b"/>
            <a:pathLst>
              <a:path w="6587971" h="5706830">
                <a:moveTo>
                  <a:pt x="6587972" y="5706830"/>
                </a:moveTo>
                <a:lnTo>
                  <a:pt x="0" y="5706830"/>
                </a:lnTo>
                <a:lnTo>
                  <a:pt x="0" y="0"/>
                </a:lnTo>
                <a:lnTo>
                  <a:pt x="6587972" y="0"/>
                </a:lnTo>
                <a:lnTo>
                  <a:pt x="6587972" y="5706830"/>
                </a:lnTo>
                <a:close/>
              </a:path>
            </a:pathLst>
          </a:custGeom>
          <a:blipFill>
            <a:blip r:embed="rId2">
              <a:alphaModFix amt="30000"/>
              <a:extLst>
                <a:ext uri="{96DAC541-7B7A-43D3-8B79-37D633B846F1}">
                  <asvg:svgBlip xmlns="" xmlns:asvg="http://schemas.microsoft.com/office/drawing/2016/SVG/main" r:embed="rId3"/>
                </a:ext>
              </a:extLst>
            </a:blip>
            <a:stretch>
              <a:fillRect/>
            </a:stretch>
          </a:blipFill>
        </p:spPr>
      </p:sp>
      <p:sp>
        <p:nvSpPr>
          <p:cNvPr id="7" name="Freeform 7"/>
          <p:cNvSpPr/>
          <p:nvPr/>
        </p:nvSpPr>
        <p:spPr>
          <a:xfrm>
            <a:off x="12421282" y="1558360"/>
            <a:ext cx="3980134" cy="4114800"/>
          </a:xfrm>
          <a:custGeom>
            <a:avLst/>
            <a:gdLst/>
            <a:ahLst/>
            <a:cxnLst/>
            <a:rect l="l" t="t" r="r" b="b"/>
            <a:pathLst>
              <a:path w="3980134" h="4114800">
                <a:moveTo>
                  <a:pt x="0" y="0"/>
                </a:moveTo>
                <a:lnTo>
                  <a:pt x="3980134" y="0"/>
                </a:lnTo>
                <a:lnTo>
                  <a:pt x="3980134" y="4114800"/>
                </a:lnTo>
                <a:lnTo>
                  <a:pt x="0" y="4114800"/>
                </a:lnTo>
                <a:lnTo>
                  <a:pt x="0" y="0"/>
                </a:lnTo>
                <a:close/>
              </a:path>
            </a:pathLst>
          </a:custGeom>
          <a:blipFill>
            <a:blip r:embed="rId7">
              <a:extLst>
                <a:ext uri="{96DAC541-7B7A-43D3-8B79-37D633B846F1}">
                  <asvg:svgBlip xmlns="" xmlns:asvg="http://schemas.microsoft.com/office/drawing/2016/SVG/main" r:embed="rId8"/>
                </a:ext>
              </a:extLst>
            </a:blip>
            <a:stretch>
              <a:fillRect/>
            </a:stretch>
          </a:blipFill>
        </p:spPr>
      </p:sp>
      <p:sp>
        <p:nvSpPr>
          <p:cNvPr id="8" name="TextBox 8"/>
          <p:cNvSpPr txBox="1"/>
          <p:nvPr/>
        </p:nvSpPr>
        <p:spPr>
          <a:xfrm>
            <a:off x="598105" y="3771900"/>
            <a:ext cx="7900787" cy="4680769"/>
          </a:xfrm>
          <a:prstGeom prst="rect">
            <a:avLst/>
          </a:prstGeom>
        </p:spPr>
        <p:txBody>
          <a:bodyPr wrap="square" lIns="0" tIns="0" rIns="0" bIns="0" rtlCol="0" anchor="t">
            <a:spAutoFit/>
          </a:bodyPr>
          <a:lstStyle/>
          <a:p>
            <a:r>
              <a:rPr lang="en-US" sz="2800" b="1" dirty="0">
                <a:solidFill>
                  <a:schemeClr val="tx2"/>
                </a:solidFill>
              </a:rPr>
              <a:t>Hybrid Log Classification </a:t>
            </a:r>
            <a:r>
              <a:rPr lang="en-US" sz="2800" b="1" dirty="0" smtClean="0">
                <a:solidFill>
                  <a:schemeClr val="tx2"/>
                </a:solidFill>
              </a:rPr>
              <a:t>System</a:t>
            </a:r>
          </a:p>
          <a:p>
            <a:endParaRPr lang="en-US" sz="2800" dirty="0">
              <a:solidFill>
                <a:schemeClr val="tx2"/>
              </a:solidFill>
            </a:endParaRPr>
          </a:p>
          <a:p>
            <a:pPr marL="457200" indent="-457200">
              <a:buFont typeface="Wingdings" panose="05000000000000000000" pitchFamily="2" charset="2"/>
              <a:buChar char="Ø"/>
            </a:pPr>
            <a:r>
              <a:rPr lang="en-US" sz="2800" dirty="0">
                <a:solidFill>
                  <a:schemeClr val="tx2"/>
                </a:solidFill>
              </a:rPr>
              <a:t>Classifies system logs from CRM, HR, and billing software in </a:t>
            </a:r>
            <a:r>
              <a:rPr lang="en-US" sz="2800" b="1" dirty="0">
                <a:solidFill>
                  <a:schemeClr val="tx2"/>
                </a:solidFill>
              </a:rPr>
              <a:t>real time</a:t>
            </a:r>
            <a:endParaRPr lang="en-US" sz="2800" dirty="0">
              <a:solidFill>
                <a:schemeClr val="tx2"/>
              </a:solidFill>
            </a:endParaRPr>
          </a:p>
          <a:p>
            <a:pPr marL="457200" indent="-457200">
              <a:buFont typeface="Wingdings" panose="05000000000000000000" pitchFamily="2" charset="2"/>
              <a:buChar char="Ø"/>
            </a:pPr>
            <a:r>
              <a:rPr lang="en-US" sz="2800" dirty="0">
                <a:solidFill>
                  <a:schemeClr val="tx2"/>
                </a:solidFill>
              </a:rPr>
              <a:t>Uses </a:t>
            </a:r>
            <a:r>
              <a:rPr lang="en-US" sz="2800" b="1" dirty="0">
                <a:solidFill>
                  <a:schemeClr val="tx2"/>
                </a:solidFill>
              </a:rPr>
              <a:t>regex rules</a:t>
            </a:r>
            <a:r>
              <a:rPr lang="en-US" sz="2800" dirty="0">
                <a:solidFill>
                  <a:schemeClr val="tx2"/>
                </a:solidFill>
              </a:rPr>
              <a:t>, </a:t>
            </a:r>
            <a:r>
              <a:rPr lang="en-US" sz="2800" b="1" dirty="0">
                <a:solidFill>
                  <a:schemeClr val="tx2"/>
                </a:solidFill>
              </a:rPr>
              <a:t>BERT ML model</a:t>
            </a:r>
            <a:r>
              <a:rPr lang="en-US" sz="2800" dirty="0">
                <a:solidFill>
                  <a:schemeClr val="tx2"/>
                </a:solidFill>
              </a:rPr>
              <a:t>, and </a:t>
            </a:r>
            <a:r>
              <a:rPr lang="en-US" sz="2800" b="1" dirty="0">
                <a:solidFill>
                  <a:schemeClr val="tx2"/>
                </a:solidFill>
              </a:rPr>
              <a:t>LLM</a:t>
            </a:r>
            <a:r>
              <a:rPr lang="en-US" sz="2800" dirty="0">
                <a:solidFill>
                  <a:schemeClr val="tx2"/>
                </a:solidFill>
              </a:rPr>
              <a:t> for accuracy &amp; coverage</a:t>
            </a:r>
          </a:p>
          <a:p>
            <a:pPr marL="457200" indent="-457200">
              <a:buFont typeface="Wingdings" panose="05000000000000000000" pitchFamily="2" charset="2"/>
              <a:buChar char="Ø"/>
            </a:pPr>
            <a:r>
              <a:rPr lang="en-US" sz="2800" b="1" dirty="0" err="1">
                <a:solidFill>
                  <a:schemeClr val="tx2"/>
                </a:solidFill>
              </a:rPr>
              <a:t>FastAPI</a:t>
            </a:r>
            <a:r>
              <a:rPr lang="en-US" sz="2800" b="1" dirty="0">
                <a:solidFill>
                  <a:schemeClr val="tx2"/>
                </a:solidFill>
              </a:rPr>
              <a:t> backend</a:t>
            </a:r>
            <a:r>
              <a:rPr lang="en-US" sz="2800" dirty="0">
                <a:solidFill>
                  <a:schemeClr val="tx2"/>
                </a:solidFill>
              </a:rPr>
              <a:t> for easy integration with monitoring tools</a:t>
            </a:r>
          </a:p>
          <a:p>
            <a:pPr marL="457200" indent="-457200">
              <a:buFont typeface="Wingdings" panose="05000000000000000000" pitchFamily="2" charset="2"/>
              <a:buChar char="Ø"/>
            </a:pPr>
            <a:r>
              <a:rPr lang="en-US" sz="2800" dirty="0">
                <a:solidFill>
                  <a:schemeClr val="tx2"/>
                </a:solidFill>
              </a:rPr>
              <a:t>Detects issues early, speeds up debugging, and improves security</a:t>
            </a:r>
          </a:p>
          <a:p>
            <a:pPr algn="just">
              <a:lnSpc>
                <a:spcPts val="2860"/>
              </a:lnSpc>
            </a:pPr>
            <a:r>
              <a:rPr lang="en-US" sz="2600" dirty="0" smtClean="0">
                <a:solidFill>
                  <a:schemeClr val="tx2"/>
                </a:solidFill>
                <a:latin typeface="Telegraf"/>
                <a:ea typeface="Telegraf"/>
                <a:cs typeface="Telegraf"/>
                <a:sym typeface="Telegraf"/>
              </a:rPr>
              <a:t>.</a:t>
            </a:r>
            <a:endParaRPr lang="en-US" sz="2600" dirty="0">
              <a:solidFill>
                <a:schemeClr val="tx2"/>
              </a:solidFill>
              <a:latin typeface="Telegraf"/>
              <a:ea typeface="Telegraf"/>
              <a:cs typeface="Telegraf"/>
              <a:sym typeface="Telegraf"/>
            </a:endParaRPr>
          </a:p>
        </p:txBody>
      </p:sp>
      <p:sp>
        <p:nvSpPr>
          <p:cNvPr id="9" name="TextBox 9"/>
          <p:cNvSpPr txBox="1"/>
          <p:nvPr/>
        </p:nvSpPr>
        <p:spPr>
          <a:xfrm>
            <a:off x="1028700" y="1171575"/>
            <a:ext cx="8989854" cy="1952635"/>
          </a:xfrm>
          <a:prstGeom prst="rect">
            <a:avLst/>
          </a:prstGeom>
        </p:spPr>
        <p:txBody>
          <a:bodyPr lIns="0" tIns="0" rIns="0" bIns="0" rtlCol="0" anchor="t">
            <a:spAutoFit/>
          </a:bodyPr>
          <a:lstStyle/>
          <a:p>
            <a:pPr algn="l">
              <a:lnSpc>
                <a:spcPts val="7500"/>
              </a:lnSpc>
            </a:pPr>
            <a:r>
              <a:rPr lang="en-US" sz="7500" b="1">
                <a:solidFill>
                  <a:srgbClr val="033F63"/>
                </a:solidFill>
                <a:latin typeface="Pattanakarn Medium"/>
                <a:ea typeface="Pattanakarn Medium"/>
                <a:cs typeface="Pattanakarn Medium"/>
                <a:sym typeface="Pattanakarn Medium"/>
              </a:rPr>
              <a:t>PROJECT OVERVIEW</a:t>
            </a:r>
          </a:p>
        </p:txBody>
      </p:sp>
      <p:pic>
        <p:nvPicPr>
          <p:cNvPr id="11" name="Picture 1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871750" y="1028700"/>
            <a:ext cx="10416250" cy="8654018"/>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1171575"/>
            <a:ext cx="6982092" cy="2036445"/>
          </a:xfrm>
          <a:prstGeom prst="rect">
            <a:avLst/>
          </a:prstGeom>
        </p:spPr>
        <p:txBody>
          <a:bodyPr lIns="0" tIns="0" rIns="0" bIns="0" rtlCol="0" anchor="t">
            <a:spAutoFit/>
          </a:bodyPr>
          <a:lstStyle/>
          <a:p>
            <a:pPr algn="l">
              <a:lnSpc>
                <a:spcPts val="7800"/>
              </a:lnSpc>
            </a:pPr>
            <a:r>
              <a:rPr lang="en-US" sz="7800" b="1">
                <a:solidFill>
                  <a:srgbClr val="033F63"/>
                </a:solidFill>
                <a:latin typeface="Pattanakarn Medium"/>
                <a:ea typeface="Pattanakarn Medium"/>
                <a:cs typeface="Pattanakarn Medium"/>
                <a:sym typeface="Pattanakarn Medium"/>
              </a:rPr>
              <a:t>PROBLEM STATEMENT</a:t>
            </a:r>
          </a:p>
        </p:txBody>
      </p:sp>
      <p:sp>
        <p:nvSpPr>
          <p:cNvPr id="3" name="Freeform 3"/>
          <p:cNvSpPr/>
          <p:nvPr/>
        </p:nvSpPr>
        <p:spPr>
          <a:xfrm>
            <a:off x="-3110" y="296317"/>
            <a:ext cx="5351573" cy="4635800"/>
          </a:xfrm>
          <a:custGeom>
            <a:avLst/>
            <a:gdLst/>
            <a:ahLst/>
            <a:cxnLst/>
            <a:rect l="l" t="t" r="r" b="b"/>
            <a:pathLst>
              <a:path w="5351573" h="4635800">
                <a:moveTo>
                  <a:pt x="0" y="0"/>
                </a:moveTo>
                <a:lnTo>
                  <a:pt x="5351574" y="0"/>
                </a:lnTo>
                <a:lnTo>
                  <a:pt x="5351574" y="4635800"/>
                </a:lnTo>
                <a:lnTo>
                  <a:pt x="0" y="4635800"/>
                </a:lnTo>
                <a:lnTo>
                  <a:pt x="0" y="0"/>
                </a:lnTo>
                <a:close/>
              </a:path>
            </a:pathLst>
          </a:custGeom>
          <a:blipFill>
            <a:blip r:embed="rId2">
              <a:alphaModFix amt="30000"/>
              <a:extLst>
                <a:ext uri="{96DAC541-7B7A-43D3-8B79-37D633B846F1}">
                  <asvg:svgBlip xmlns="" xmlns:asvg="http://schemas.microsoft.com/office/drawing/2016/SVG/main" r:embed="rId3"/>
                </a:ext>
              </a:extLst>
            </a:blip>
            <a:stretch>
              <a:fillRect/>
            </a:stretch>
          </a:blipFill>
        </p:spPr>
      </p:sp>
      <p:sp>
        <p:nvSpPr>
          <p:cNvPr id="4" name="Freeform 4"/>
          <p:cNvSpPr/>
          <p:nvPr/>
        </p:nvSpPr>
        <p:spPr>
          <a:xfrm flipH="1">
            <a:off x="-1042322" y="9435284"/>
            <a:ext cx="7315200" cy="1050729"/>
          </a:xfrm>
          <a:custGeom>
            <a:avLst/>
            <a:gdLst/>
            <a:ahLst/>
            <a:cxnLst/>
            <a:rect l="l" t="t" r="r" b="b"/>
            <a:pathLst>
              <a:path w="7315200" h="1050729">
                <a:moveTo>
                  <a:pt x="7315200" y="0"/>
                </a:moveTo>
                <a:lnTo>
                  <a:pt x="0" y="0"/>
                </a:lnTo>
                <a:lnTo>
                  <a:pt x="0" y="1050729"/>
                </a:lnTo>
                <a:lnTo>
                  <a:pt x="7315200" y="1050729"/>
                </a:lnTo>
                <a:lnTo>
                  <a:pt x="7315200" y="0"/>
                </a:lnTo>
                <a:close/>
              </a:path>
            </a:pathLst>
          </a:custGeom>
          <a:blipFill>
            <a:blip r:embed="rId4">
              <a:alphaModFix amt="60000"/>
              <a:extLst>
                <a:ext uri="{96DAC541-7B7A-43D3-8B79-37D633B846F1}">
                  <asvg:svgBlip xmlns="" xmlns:asvg="http://schemas.microsoft.com/office/drawing/2016/SVG/main" r:embed="rId5"/>
                </a:ext>
              </a:extLst>
            </a:blip>
            <a:stretch>
              <a:fillRect/>
            </a:stretch>
          </a:blipFill>
        </p:spPr>
      </p:sp>
      <p:sp>
        <p:nvSpPr>
          <p:cNvPr id="5" name="Freeform 5"/>
          <p:cNvSpPr/>
          <p:nvPr/>
        </p:nvSpPr>
        <p:spPr>
          <a:xfrm flipV="1">
            <a:off x="11479834" y="-201349"/>
            <a:ext cx="7315200" cy="1050729"/>
          </a:xfrm>
          <a:custGeom>
            <a:avLst/>
            <a:gdLst/>
            <a:ahLst/>
            <a:cxnLst/>
            <a:rect l="l" t="t" r="r" b="b"/>
            <a:pathLst>
              <a:path w="7315200" h="1050729">
                <a:moveTo>
                  <a:pt x="0" y="1050729"/>
                </a:moveTo>
                <a:lnTo>
                  <a:pt x="7315200" y="1050729"/>
                </a:lnTo>
                <a:lnTo>
                  <a:pt x="7315200" y="0"/>
                </a:lnTo>
                <a:lnTo>
                  <a:pt x="0" y="0"/>
                </a:lnTo>
                <a:lnTo>
                  <a:pt x="0" y="1050729"/>
                </a:lnTo>
                <a:close/>
              </a:path>
            </a:pathLst>
          </a:custGeom>
          <a:blipFill>
            <a:blip r:embed="rId4">
              <a:alphaModFix amt="60000"/>
              <a:extLst>
                <a:ext uri="{96DAC541-7B7A-43D3-8B79-37D633B846F1}">
                  <asvg:svgBlip xmlns="" xmlns:asvg="http://schemas.microsoft.com/office/drawing/2016/SVG/main" r:embed="rId5"/>
                </a:ext>
              </a:extLst>
            </a:blip>
            <a:stretch>
              <a:fillRect/>
            </a:stretch>
          </a:blipFill>
        </p:spPr>
      </p:sp>
      <p:sp>
        <p:nvSpPr>
          <p:cNvPr id="6" name="TextBox 6"/>
          <p:cNvSpPr txBox="1"/>
          <p:nvPr/>
        </p:nvSpPr>
        <p:spPr>
          <a:xfrm>
            <a:off x="1028700" y="3302458"/>
            <a:ext cx="11772901" cy="2233175"/>
          </a:xfrm>
          <a:prstGeom prst="rect">
            <a:avLst/>
          </a:prstGeom>
        </p:spPr>
        <p:txBody>
          <a:bodyPr wrap="square" lIns="0" tIns="0" rIns="0" bIns="0" rtlCol="0" anchor="t">
            <a:spAutoFit/>
          </a:bodyPr>
          <a:lstStyle/>
          <a:p>
            <a:pPr marL="457200" indent="-457200" algn="just">
              <a:lnSpc>
                <a:spcPts val="2860"/>
              </a:lnSpc>
              <a:buFont typeface="Wingdings" panose="05000000000000000000" pitchFamily="2" charset="2"/>
              <a:buChar char="Ø"/>
            </a:pPr>
            <a:r>
              <a:rPr lang="en-US" sz="2800" dirty="0" smtClean="0">
                <a:solidFill>
                  <a:srgbClr val="033F63"/>
                </a:solidFill>
                <a:latin typeface="Telegraf"/>
                <a:ea typeface="Telegraf"/>
                <a:cs typeface="Telegraf"/>
                <a:sym typeface="Telegraf"/>
              </a:rPr>
              <a:t>Business </a:t>
            </a:r>
            <a:r>
              <a:rPr lang="en-US" sz="2800" dirty="0">
                <a:solidFill>
                  <a:srgbClr val="033F63"/>
                </a:solidFill>
                <a:latin typeface="Telegraf"/>
                <a:ea typeface="Telegraf"/>
                <a:cs typeface="Telegraf"/>
                <a:sym typeface="Telegraf"/>
              </a:rPr>
              <a:t>applications (CRM, Billing, HR) produce large amounts of logs</a:t>
            </a:r>
            <a:r>
              <a:rPr lang="en-US" sz="2800" dirty="0" smtClean="0">
                <a:solidFill>
                  <a:srgbClr val="033F63"/>
                </a:solidFill>
                <a:latin typeface="Telegraf"/>
                <a:ea typeface="Telegraf"/>
                <a:cs typeface="Telegraf"/>
                <a:sym typeface="Telegraf"/>
              </a:rPr>
              <a:t>.</a:t>
            </a:r>
          </a:p>
          <a:p>
            <a:pPr marL="457200" indent="-457200" algn="just">
              <a:lnSpc>
                <a:spcPts val="2860"/>
              </a:lnSpc>
              <a:buFont typeface="Wingdings" panose="05000000000000000000" pitchFamily="2" charset="2"/>
              <a:buChar char="Ø"/>
            </a:pPr>
            <a:r>
              <a:rPr lang="en-US" sz="2800" dirty="0" smtClean="0">
                <a:solidFill>
                  <a:srgbClr val="033F63"/>
                </a:solidFill>
                <a:latin typeface="Telegraf"/>
                <a:ea typeface="Telegraf"/>
                <a:cs typeface="Telegraf"/>
                <a:sym typeface="Telegraf"/>
              </a:rPr>
              <a:t>Logs </a:t>
            </a:r>
            <a:r>
              <a:rPr lang="en-US" sz="2800" dirty="0">
                <a:solidFill>
                  <a:srgbClr val="033F63"/>
                </a:solidFill>
                <a:latin typeface="Telegraf"/>
                <a:ea typeface="Telegraf"/>
                <a:cs typeface="Telegraf"/>
                <a:sym typeface="Telegraf"/>
              </a:rPr>
              <a:t>contain mixed, unstructured messages</a:t>
            </a:r>
            <a:r>
              <a:rPr lang="en-US" sz="2800" dirty="0" smtClean="0">
                <a:solidFill>
                  <a:srgbClr val="033F63"/>
                </a:solidFill>
                <a:latin typeface="Telegraf"/>
                <a:ea typeface="Telegraf"/>
                <a:cs typeface="Telegraf"/>
                <a:sym typeface="Telegraf"/>
              </a:rPr>
              <a:t>.</a:t>
            </a:r>
          </a:p>
          <a:p>
            <a:pPr marL="457200" indent="-457200" algn="just">
              <a:lnSpc>
                <a:spcPts val="2860"/>
              </a:lnSpc>
              <a:buFont typeface="Wingdings" panose="05000000000000000000" pitchFamily="2" charset="2"/>
              <a:buChar char="Ø"/>
            </a:pPr>
            <a:r>
              <a:rPr lang="en-US" sz="2800" dirty="0" smtClean="0">
                <a:solidFill>
                  <a:srgbClr val="033F63"/>
                </a:solidFill>
                <a:latin typeface="Telegraf"/>
                <a:ea typeface="Telegraf"/>
                <a:cs typeface="Telegraf"/>
                <a:sym typeface="Telegraf"/>
              </a:rPr>
              <a:t>Manual </a:t>
            </a:r>
            <a:r>
              <a:rPr lang="en-US" sz="2800" dirty="0">
                <a:solidFill>
                  <a:srgbClr val="033F63"/>
                </a:solidFill>
                <a:latin typeface="Telegraf"/>
                <a:ea typeface="Telegraf"/>
                <a:cs typeface="Telegraf"/>
                <a:sym typeface="Telegraf"/>
              </a:rPr>
              <a:t>review is time-consuming and prone to human error</a:t>
            </a:r>
            <a:r>
              <a:rPr lang="en-US" sz="2800" dirty="0" smtClean="0">
                <a:solidFill>
                  <a:srgbClr val="033F63"/>
                </a:solidFill>
                <a:latin typeface="Telegraf"/>
                <a:ea typeface="Telegraf"/>
                <a:cs typeface="Telegraf"/>
                <a:sym typeface="Telegraf"/>
              </a:rPr>
              <a:t>.</a:t>
            </a:r>
          </a:p>
          <a:p>
            <a:pPr marL="457200" indent="-457200" algn="just">
              <a:lnSpc>
                <a:spcPts val="2860"/>
              </a:lnSpc>
              <a:buFont typeface="Wingdings" panose="05000000000000000000" pitchFamily="2" charset="2"/>
              <a:buChar char="Ø"/>
            </a:pPr>
            <a:r>
              <a:rPr lang="en-US" sz="2800" dirty="0" smtClean="0">
                <a:solidFill>
                  <a:srgbClr val="033F63"/>
                </a:solidFill>
                <a:latin typeface="Telegraf"/>
                <a:ea typeface="Telegraf"/>
                <a:cs typeface="Telegraf"/>
                <a:sym typeface="Telegraf"/>
              </a:rPr>
              <a:t>Critical </a:t>
            </a:r>
            <a:r>
              <a:rPr lang="en-US" sz="2800" dirty="0">
                <a:solidFill>
                  <a:srgbClr val="033F63"/>
                </a:solidFill>
                <a:latin typeface="Telegraf"/>
                <a:ea typeface="Telegraf"/>
                <a:cs typeface="Telegraf"/>
                <a:sym typeface="Telegraf"/>
              </a:rPr>
              <a:t>alerts can be missed without timely detection</a:t>
            </a:r>
            <a:r>
              <a:rPr lang="en-US" sz="2800" dirty="0" smtClean="0">
                <a:solidFill>
                  <a:srgbClr val="033F63"/>
                </a:solidFill>
                <a:latin typeface="Telegraf"/>
                <a:ea typeface="Telegraf"/>
                <a:cs typeface="Telegraf"/>
                <a:sym typeface="Telegraf"/>
              </a:rPr>
              <a:t>.</a:t>
            </a:r>
          </a:p>
          <a:p>
            <a:pPr marL="457200" indent="-457200" algn="just">
              <a:lnSpc>
                <a:spcPts val="2860"/>
              </a:lnSpc>
              <a:buFont typeface="Wingdings" panose="05000000000000000000" pitchFamily="2" charset="2"/>
              <a:buChar char="Ø"/>
            </a:pPr>
            <a:r>
              <a:rPr lang="en-US" sz="2800" dirty="0" smtClean="0">
                <a:solidFill>
                  <a:srgbClr val="033F63"/>
                </a:solidFill>
                <a:latin typeface="Telegraf"/>
                <a:ea typeface="Telegraf"/>
                <a:cs typeface="Telegraf"/>
                <a:sym typeface="Telegraf"/>
              </a:rPr>
              <a:t>Need </a:t>
            </a:r>
            <a:r>
              <a:rPr lang="en-US" sz="2800" dirty="0">
                <a:solidFill>
                  <a:srgbClr val="033F63"/>
                </a:solidFill>
                <a:latin typeface="Telegraf"/>
                <a:ea typeface="Telegraf"/>
                <a:cs typeface="Telegraf"/>
                <a:sym typeface="Telegraf"/>
              </a:rPr>
              <a:t>automated classification for faster, accurate log analysis.</a:t>
            </a:r>
          </a:p>
        </p:txBody>
      </p:sp>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67400" y="5742930"/>
            <a:ext cx="5076223" cy="3476865"/>
          </a:xfrm>
          <a:prstGeom prst="rect">
            <a:avLst/>
          </a:prstGeom>
        </p:spPr>
      </p:pic>
      <p:pic>
        <p:nvPicPr>
          <p:cNvPr id="10" name="Picture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125200" y="5731724"/>
            <a:ext cx="5687219" cy="3448531"/>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676400" y="2552700"/>
            <a:ext cx="7573161" cy="6647974"/>
          </a:xfrm>
          <a:prstGeom prst="rect">
            <a:avLst/>
          </a:prstGeom>
        </p:spPr>
        <p:txBody>
          <a:bodyPr wrap="square" lIns="0" tIns="0" rIns="0" bIns="0" rtlCol="0" anchor="t">
            <a:spAutoFit/>
          </a:bodyPr>
          <a:lstStyle/>
          <a:p>
            <a:pPr marL="342900" indent="-342900">
              <a:buFont typeface="Wingdings" panose="05000000000000000000" pitchFamily="2" charset="2"/>
              <a:buChar char="Ø"/>
            </a:pPr>
            <a:r>
              <a:rPr lang="en-IE" sz="2400" dirty="0" smtClean="0">
                <a:solidFill>
                  <a:schemeClr val="tx2"/>
                </a:solidFill>
              </a:rPr>
              <a:t>This system </a:t>
            </a:r>
            <a:r>
              <a:rPr lang="en-IE" sz="2400" dirty="0">
                <a:solidFill>
                  <a:schemeClr val="tx2"/>
                </a:solidFill>
              </a:rPr>
              <a:t>uses a </a:t>
            </a:r>
            <a:r>
              <a:rPr lang="en-IE" sz="2400" b="1" dirty="0">
                <a:solidFill>
                  <a:schemeClr val="tx2"/>
                </a:solidFill>
              </a:rPr>
              <a:t>hybrid approach</a:t>
            </a:r>
            <a:r>
              <a:rPr lang="en-IE" sz="2400" dirty="0">
                <a:solidFill>
                  <a:schemeClr val="tx2"/>
                </a:solidFill>
              </a:rPr>
              <a:t> combining rule-based, machine learning, and LLM-based techniques for accurate log </a:t>
            </a:r>
            <a:r>
              <a:rPr lang="en-IE" sz="2400" dirty="0" smtClean="0">
                <a:solidFill>
                  <a:schemeClr val="tx2"/>
                </a:solidFill>
              </a:rPr>
              <a:t>classification</a:t>
            </a:r>
          </a:p>
          <a:p>
            <a:r>
              <a:rPr lang="en-IE" sz="2400" dirty="0" smtClean="0">
                <a:solidFill>
                  <a:schemeClr val="tx2"/>
                </a:solidFill>
              </a:rPr>
              <a:t>.</a:t>
            </a:r>
            <a:endParaRPr lang="en-IE" sz="2400" dirty="0" smtClean="0">
              <a:solidFill>
                <a:schemeClr val="tx2"/>
              </a:solidFill>
            </a:endParaRPr>
          </a:p>
          <a:p>
            <a:pPr marL="342900" indent="-342900">
              <a:buFont typeface="Wingdings" panose="05000000000000000000" pitchFamily="2" charset="2"/>
              <a:buChar char="Ø"/>
            </a:pPr>
            <a:r>
              <a:rPr lang="en-IE" sz="2400" dirty="0" smtClean="0">
                <a:solidFill>
                  <a:schemeClr val="tx2"/>
                </a:solidFill>
              </a:rPr>
              <a:t>First</a:t>
            </a:r>
            <a:r>
              <a:rPr lang="en-IE" sz="2400" dirty="0">
                <a:solidFill>
                  <a:schemeClr val="tx2"/>
                </a:solidFill>
              </a:rPr>
              <a:t>, logs are </a:t>
            </a:r>
            <a:r>
              <a:rPr lang="en-IE" sz="2400" dirty="0" err="1">
                <a:solidFill>
                  <a:schemeClr val="tx2"/>
                </a:solidFill>
              </a:rPr>
              <a:t>preprocessed</a:t>
            </a:r>
            <a:r>
              <a:rPr lang="en-IE" sz="2400" dirty="0">
                <a:solidFill>
                  <a:schemeClr val="tx2"/>
                </a:solidFill>
              </a:rPr>
              <a:t> and </a:t>
            </a:r>
            <a:r>
              <a:rPr lang="en-IE" sz="2400" dirty="0" smtClean="0">
                <a:solidFill>
                  <a:schemeClr val="tx2"/>
                </a:solidFill>
              </a:rPr>
              <a:t>cleaned.</a:t>
            </a:r>
          </a:p>
          <a:p>
            <a:pPr marL="342900" indent="-342900">
              <a:buFont typeface="Wingdings" panose="05000000000000000000" pitchFamily="2" charset="2"/>
              <a:buChar char="Ø"/>
            </a:pPr>
            <a:endParaRPr lang="en-IE" sz="2400" dirty="0" smtClean="0">
              <a:solidFill>
                <a:schemeClr val="tx2"/>
              </a:solidFill>
            </a:endParaRPr>
          </a:p>
          <a:p>
            <a:pPr marL="342900" indent="-342900">
              <a:buFont typeface="Wingdings" panose="05000000000000000000" pitchFamily="2" charset="2"/>
              <a:buChar char="Ø"/>
            </a:pPr>
            <a:r>
              <a:rPr lang="en-IE" sz="2400" dirty="0" smtClean="0">
                <a:solidFill>
                  <a:schemeClr val="tx2"/>
                </a:solidFill>
              </a:rPr>
              <a:t>Regex-based </a:t>
            </a:r>
            <a:r>
              <a:rPr lang="en-IE" sz="2400" dirty="0">
                <a:solidFill>
                  <a:schemeClr val="tx2"/>
                </a:solidFill>
              </a:rPr>
              <a:t>classification is applied for fixed pattern logs, followed by BERT-based models using Sentence Transformers and Logistic Regression for logs with sufficient data</a:t>
            </a:r>
            <a:r>
              <a:rPr lang="en-IE" sz="2400" dirty="0" smtClean="0">
                <a:solidFill>
                  <a:schemeClr val="tx2"/>
                </a:solidFill>
              </a:rPr>
              <a:t>.</a:t>
            </a:r>
          </a:p>
          <a:p>
            <a:r>
              <a:rPr lang="en-IE" sz="2400" dirty="0" smtClean="0">
                <a:solidFill>
                  <a:schemeClr val="tx2"/>
                </a:solidFill>
              </a:rPr>
              <a:t> </a:t>
            </a:r>
            <a:endParaRPr lang="en-IE" sz="2400" dirty="0" smtClean="0">
              <a:solidFill>
                <a:schemeClr val="tx2"/>
              </a:solidFill>
            </a:endParaRPr>
          </a:p>
          <a:p>
            <a:pPr marL="342900" indent="-342900">
              <a:buFont typeface="Wingdings" panose="05000000000000000000" pitchFamily="2" charset="2"/>
              <a:buChar char="Ø"/>
            </a:pPr>
            <a:r>
              <a:rPr lang="en-IE" sz="2400" dirty="0" smtClean="0">
                <a:solidFill>
                  <a:schemeClr val="tx2"/>
                </a:solidFill>
              </a:rPr>
              <a:t>For </a:t>
            </a:r>
            <a:r>
              <a:rPr lang="en-IE" sz="2400" dirty="0">
                <a:solidFill>
                  <a:schemeClr val="tx2"/>
                </a:solidFill>
              </a:rPr>
              <a:t>rare or unseen logs, </a:t>
            </a:r>
            <a:r>
              <a:rPr lang="en-IE" sz="2400" dirty="0" err="1">
                <a:solidFill>
                  <a:schemeClr val="tx2"/>
                </a:solidFill>
              </a:rPr>
              <a:t>LLaMA</a:t>
            </a:r>
            <a:r>
              <a:rPr lang="en-IE" sz="2400" dirty="0">
                <a:solidFill>
                  <a:schemeClr val="tx2"/>
                </a:solidFill>
              </a:rPr>
              <a:t>-based LLM classification is used with few-shot prompting</a:t>
            </a:r>
            <a:r>
              <a:rPr lang="en-IE" sz="2400" dirty="0" smtClean="0">
                <a:solidFill>
                  <a:schemeClr val="tx2"/>
                </a:solidFill>
              </a:rPr>
              <a:t>.</a:t>
            </a:r>
          </a:p>
          <a:p>
            <a:r>
              <a:rPr lang="en-IE" sz="2400" dirty="0" smtClean="0">
                <a:solidFill>
                  <a:schemeClr val="tx2"/>
                </a:solidFill>
              </a:rPr>
              <a:t> </a:t>
            </a:r>
            <a:endParaRPr lang="en-IE" sz="2400" dirty="0" smtClean="0">
              <a:solidFill>
                <a:schemeClr val="tx2"/>
              </a:solidFill>
            </a:endParaRPr>
          </a:p>
          <a:p>
            <a:pPr marL="342900" indent="-342900">
              <a:buFont typeface="Wingdings" panose="05000000000000000000" pitchFamily="2" charset="2"/>
              <a:buChar char="Ø"/>
            </a:pPr>
            <a:r>
              <a:rPr lang="en-IE" sz="2400" dirty="0" smtClean="0">
                <a:solidFill>
                  <a:schemeClr val="tx2"/>
                </a:solidFill>
              </a:rPr>
              <a:t>The </a:t>
            </a:r>
            <a:r>
              <a:rPr lang="en-IE" sz="2400" dirty="0">
                <a:solidFill>
                  <a:schemeClr val="tx2"/>
                </a:solidFill>
              </a:rPr>
              <a:t>architecture integrates these components into a </a:t>
            </a:r>
            <a:r>
              <a:rPr lang="en-IE" sz="2400" b="1" dirty="0" err="1">
                <a:solidFill>
                  <a:schemeClr val="tx2"/>
                </a:solidFill>
              </a:rPr>
              <a:t>FastAPI</a:t>
            </a:r>
            <a:r>
              <a:rPr lang="en-IE" sz="2400" b="1" dirty="0">
                <a:solidFill>
                  <a:schemeClr val="tx2"/>
                </a:solidFill>
              </a:rPr>
              <a:t> backend</a:t>
            </a:r>
            <a:r>
              <a:rPr lang="en-IE" sz="2400" dirty="0">
                <a:solidFill>
                  <a:schemeClr val="tx2"/>
                </a:solidFill>
              </a:rPr>
              <a:t> that accepts log files, classifies them, and returns categorized results for integration with monitoring tools.</a:t>
            </a:r>
            <a:endParaRPr lang="en-US" sz="2400" dirty="0">
              <a:solidFill>
                <a:schemeClr val="tx2"/>
              </a:solidFill>
            </a:endParaRPr>
          </a:p>
        </p:txBody>
      </p:sp>
      <p:sp>
        <p:nvSpPr>
          <p:cNvPr id="3" name="Freeform 3"/>
          <p:cNvSpPr/>
          <p:nvPr/>
        </p:nvSpPr>
        <p:spPr>
          <a:xfrm>
            <a:off x="-678708" y="-563330"/>
            <a:ext cx="6587971" cy="5706830"/>
          </a:xfrm>
          <a:custGeom>
            <a:avLst/>
            <a:gdLst/>
            <a:ahLst/>
            <a:cxnLst/>
            <a:rect l="l" t="t" r="r" b="b"/>
            <a:pathLst>
              <a:path w="6587971" h="5706830">
                <a:moveTo>
                  <a:pt x="0" y="0"/>
                </a:moveTo>
                <a:lnTo>
                  <a:pt x="6587972" y="0"/>
                </a:lnTo>
                <a:lnTo>
                  <a:pt x="6587972" y="5706830"/>
                </a:lnTo>
                <a:lnTo>
                  <a:pt x="0" y="5706830"/>
                </a:lnTo>
                <a:lnTo>
                  <a:pt x="0" y="0"/>
                </a:lnTo>
                <a:close/>
              </a:path>
            </a:pathLst>
          </a:custGeom>
          <a:blipFill>
            <a:blip r:embed="rId2">
              <a:alphaModFix amt="30000"/>
              <a:extLst>
                <a:ext uri="{96DAC541-7B7A-43D3-8B79-37D633B846F1}">
                  <asvg:svgBlip xmlns="" xmlns:asvg="http://schemas.microsoft.com/office/drawing/2016/SVG/main" r:embed="rId3"/>
                </a:ext>
              </a:extLst>
            </a:blip>
            <a:stretch>
              <a:fillRect/>
            </a:stretch>
          </a:blipFill>
        </p:spPr>
      </p:sp>
      <p:sp>
        <p:nvSpPr>
          <p:cNvPr id="4" name="Freeform 4"/>
          <p:cNvSpPr/>
          <p:nvPr/>
        </p:nvSpPr>
        <p:spPr>
          <a:xfrm rot="-1837866" flipH="1" flipV="1">
            <a:off x="13783089" y="-3607990"/>
            <a:ext cx="7293483" cy="8229600"/>
          </a:xfrm>
          <a:custGeom>
            <a:avLst/>
            <a:gdLst/>
            <a:ahLst/>
            <a:cxnLst/>
            <a:rect l="l" t="t" r="r" b="b"/>
            <a:pathLst>
              <a:path w="7293483" h="8229600">
                <a:moveTo>
                  <a:pt x="7293483" y="8229600"/>
                </a:moveTo>
                <a:lnTo>
                  <a:pt x="0" y="8229600"/>
                </a:lnTo>
                <a:lnTo>
                  <a:pt x="0" y="0"/>
                </a:lnTo>
                <a:lnTo>
                  <a:pt x="7293483" y="0"/>
                </a:lnTo>
                <a:lnTo>
                  <a:pt x="7293483" y="8229600"/>
                </a:lnTo>
                <a:close/>
              </a:path>
            </a:pathLst>
          </a:custGeom>
          <a:blipFill>
            <a:blip r:embed="rId4">
              <a:alphaModFix amt="30000"/>
            </a:blip>
            <a:stretch>
              <a:fillRect/>
            </a:stretch>
          </a:blipFill>
        </p:spPr>
      </p:sp>
      <p:sp>
        <p:nvSpPr>
          <p:cNvPr id="5" name="TextBox 5"/>
          <p:cNvSpPr txBox="1"/>
          <p:nvPr/>
        </p:nvSpPr>
        <p:spPr>
          <a:xfrm>
            <a:off x="2776636" y="647015"/>
            <a:ext cx="11857597" cy="1330324"/>
          </a:xfrm>
          <a:prstGeom prst="rect">
            <a:avLst/>
          </a:prstGeom>
        </p:spPr>
        <p:txBody>
          <a:bodyPr wrap="square" lIns="0" tIns="0" rIns="0" bIns="0" rtlCol="0" anchor="t">
            <a:spAutoFit/>
          </a:bodyPr>
          <a:lstStyle/>
          <a:p>
            <a:pPr algn="ctr">
              <a:lnSpc>
                <a:spcPts val="9999"/>
              </a:lnSpc>
            </a:pPr>
            <a:r>
              <a:rPr lang="en-US" sz="9999" b="1" dirty="0">
                <a:solidFill>
                  <a:srgbClr val="033F63"/>
                </a:solidFill>
                <a:latin typeface="Pattanakarn Medium"/>
                <a:ea typeface="Pattanakarn Medium"/>
                <a:cs typeface="Pattanakarn Medium"/>
                <a:sym typeface="Pattanakarn Medium"/>
              </a:rPr>
              <a:t>METHODOLOGY</a:t>
            </a:r>
          </a:p>
        </p:txBody>
      </p:sp>
      <p:sp>
        <p:nvSpPr>
          <p:cNvPr id="6" name="Freeform 6"/>
          <p:cNvSpPr/>
          <p:nvPr/>
        </p:nvSpPr>
        <p:spPr>
          <a:xfrm flipH="1" flipV="1">
            <a:off x="12893086" y="5143500"/>
            <a:ext cx="6587971" cy="5706830"/>
          </a:xfrm>
          <a:custGeom>
            <a:avLst/>
            <a:gdLst/>
            <a:ahLst/>
            <a:cxnLst/>
            <a:rect l="l" t="t" r="r" b="b"/>
            <a:pathLst>
              <a:path w="6587971" h="5706830">
                <a:moveTo>
                  <a:pt x="6587972" y="5706830"/>
                </a:moveTo>
                <a:lnTo>
                  <a:pt x="0" y="5706830"/>
                </a:lnTo>
                <a:lnTo>
                  <a:pt x="0" y="0"/>
                </a:lnTo>
                <a:lnTo>
                  <a:pt x="6587972" y="0"/>
                </a:lnTo>
                <a:lnTo>
                  <a:pt x="6587972" y="5706830"/>
                </a:lnTo>
                <a:close/>
              </a:path>
            </a:pathLst>
          </a:custGeom>
          <a:blipFill>
            <a:blip r:embed="rId2">
              <a:alphaModFix amt="30000"/>
              <a:extLst>
                <a:ext uri="{96DAC541-7B7A-43D3-8B79-37D633B846F1}">
                  <asvg:svgBlip xmlns="" xmlns:asvg="http://schemas.microsoft.com/office/drawing/2016/SVG/main" r:embed="rId3"/>
                </a:ext>
              </a:extLst>
            </a:blip>
            <a:stretch>
              <a:fillRect/>
            </a:stretch>
          </a:blipFill>
        </p:spPr>
      </p:sp>
      <p:sp>
        <p:nvSpPr>
          <p:cNvPr id="7" name="Freeform 7"/>
          <p:cNvSpPr/>
          <p:nvPr/>
        </p:nvSpPr>
        <p:spPr>
          <a:xfrm flipH="1">
            <a:off x="-1042322" y="9435284"/>
            <a:ext cx="7315200" cy="1050729"/>
          </a:xfrm>
          <a:custGeom>
            <a:avLst/>
            <a:gdLst/>
            <a:ahLst/>
            <a:cxnLst/>
            <a:rect l="l" t="t" r="r" b="b"/>
            <a:pathLst>
              <a:path w="7315200" h="1050729">
                <a:moveTo>
                  <a:pt x="7315200" y="0"/>
                </a:moveTo>
                <a:lnTo>
                  <a:pt x="0" y="0"/>
                </a:lnTo>
                <a:lnTo>
                  <a:pt x="0" y="1050729"/>
                </a:lnTo>
                <a:lnTo>
                  <a:pt x="7315200" y="1050729"/>
                </a:lnTo>
                <a:lnTo>
                  <a:pt x="7315200" y="0"/>
                </a:lnTo>
                <a:close/>
              </a:path>
            </a:pathLst>
          </a:custGeom>
          <a:blipFill>
            <a:blip r:embed="rId5">
              <a:alphaModFix amt="60000"/>
              <a:extLst>
                <a:ext uri="{96DAC541-7B7A-43D3-8B79-37D633B846F1}">
                  <asvg:svgBlip xmlns="" xmlns:asvg="http://schemas.microsoft.com/office/drawing/2016/SVG/main" r:embed="rId6"/>
                </a:ext>
              </a:extLst>
            </a:blip>
            <a:stretch>
              <a:fillRect/>
            </a:stretch>
          </a:blipFill>
        </p:spPr>
      </p:sp>
      <p:sp>
        <p:nvSpPr>
          <p:cNvPr id="8" name="Freeform 8"/>
          <p:cNvSpPr/>
          <p:nvPr/>
        </p:nvSpPr>
        <p:spPr>
          <a:xfrm flipV="1">
            <a:off x="11479834" y="-201349"/>
            <a:ext cx="7315200" cy="1050729"/>
          </a:xfrm>
          <a:custGeom>
            <a:avLst/>
            <a:gdLst/>
            <a:ahLst/>
            <a:cxnLst/>
            <a:rect l="l" t="t" r="r" b="b"/>
            <a:pathLst>
              <a:path w="7315200" h="1050729">
                <a:moveTo>
                  <a:pt x="0" y="1050729"/>
                </a:moveTo>
                <a:lnTo>
                  <a:pt x="7315200" y="1050729"/>
                </a:lnTo>
                <a:lnTo>
                  <a:pt x="7315200" y="0"/>
                </a:lnTo>
                <a:lnTo>
                  <a:pt x="0" y="0"/>
                </a:lnTo>
                <a:lnTo>
                  <a:pt x="0" y="1050729"/>
                </a:lnTo>
                <a:close/>
              </a:path>
            </a:pathLst>
          </a:custGeom>
          <a:blipFill>
            <a:blip r:embed="rId5">
              <a:alphaModFix amt="60000"/>
              <a:extLst>
                <a:ext uri="{96DAC541-7B7A-43D3-8B79-37D633B846F1}">
                  <asvg:svgBlip xmlns="" xmlns:asvg="http://schemas.microsoft.com/office/drawing/2016/SVG/main" r:embed="rId6"/>
                </a:ext>
              </a:extLst>
            </a:blip>
            <a:stretch>
              <a:fillRect/>
            </a:stretch>
          </a:blipFill>
        </p:spPr>
      </p:sp>
      <p:sp>
        <p:nvSpPr>
          <p:cNvPr id="9" name="Freeform 9"/>
          <p:cNvSpPr/>
          <p:nvPr/>
        </p:nvSpPr>
        <p:spPr>
          <a:xfrm>
            <a:off x="801637" y="2552700"/>
            <a:ext cx="325367" cy="692418"/>
          </a:xfrm>
          <a:custGeom>
            <a:avLst/>
            <a:gdLst/>
            <a:ahLst/>
            <a:cxnLst/>
            <a:rect l="l" t="t" r="r" b="b"/>
            <a:pathLst>
              <a:path w="296038" h="557248">
                <a:moveTo>
                  <a:pt x="0" y="0"/>
                </a:moveTo>
                <a:lnTo>
                  <a:pt x="296038" y="0"/>
                </a:lnTo>
                <a:lnTo>
                  <a:pt x="296038" y="557248"/>
                </a:lnTo>
                <a:lnTo>
                  <a:pt x="0" y="557248"/>
                </a:lnTo>
                <a:lnTo>
                  <a:pt x="0" y="0"/>
                </a:lnTo>
                <a:close/>
              </a:path>
            </a:pathLst>
          </a:custGeom>
          <a:blipFill>
            <a:blip r:embed="rId7">
              <a:extLst>
                <a:ext uri="{96DAC541-7B7A-43D3-8B79-37D633B846F1}">
                  <asvg:svgBlip xmlns="" xmlns:asvg="http://schemas.microsoft.com/office/drawing/2016/SVG/main" r:embed="rId8"/>
                </a:ext>
              </a:extLst>
            </a:blip>
            <a:stretch>
              <a:fillRect/>
            </a:stretch>
          </a:blipFill>
        </p:spPr>
      </p:sp>
      <p:pic>
        <p:nvPicPr>
          <p:cNvPr id="13" name="Picture 1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906000" y="1977339"/>
            <a:ext cx="8001000" cy="7640574"/>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1171575"/>
            <a:ext cx="13449300" cy="2000548"/>
          </a:xfrm>
          <a:prstGeom prst="rect">
            <a:avLst/>
          </a:prstGeom>
        </p:spPr>
        <p:txBody>
          <a:bodyPr wrap="square" lIns="0" tIns="0" rIns="0" bIns="0" rtlCol="0" anchor="t">
            <a:spAutoFit/>
          </a:bodyPr>
          <a:lstStyle/>
          <a:p>
            <a:pPr algn="l">
              <a:lnSpc>
                <a:spcPts val="7754"/>
              </a:lnSpc>
            </a:pPr>
            <a:r>
              <a:rPr lang="en-US" sz="7754" b="1" dirty="0">
                <a:solidFill>
                  <a:srgbClr val="033F63"/>
                </a:solidFill>
                <a:latin typeface="Pattanakarn Medium"/>
                <a:ea typeface="Pattanakarn Medium"/>
                <a:cs typeface="Pattanakarn Medium"/>
                <a:sym typeface="Pattanakarn Medium"/>
              </a:rPr>
              <a:t>DATA COLLECTION AND PREPROCESSING</a:t>
            </a:r>
          </a:p>
        </p:txBody>
      </p:sp>
      <p:sp>
        <p:nvSpPr>
          <p:cNvPr id="3" name="Freeform 3"/>
          <p:cNvSpPr/>
          <p:nvPr/>
        </p:nvSpPr>
        <p:spPr>
          <a:xfrm>
            <a:off x="-1647087" y="-1289200"/>
            <a:ext cx="5351573" cy="4635800"/>
          </a:xfrm>
          <a:custGeom>
            <a:avLst/>
            <a:gdLst/>
            <a:ahLst/>
            <a:cxnLst/>
            <a:rect l="l" t="t" r="r" b="b"/>
            <a:pathLst>
              <a:path w="5351573" h="4635800">
                <a:moveTo>
                  <a:pt x="0" y="0"/>
                </a:moveTo>
                <a:lnTo>
                  <a:pt x="5351574" y="0"/>
                </a:lnTo>
                <a:lnTo>
                  <a:pt x="5351574" y="4635800"/>
                </a:lnTo>
                <a:lnTo>
                  <a:pt x="0" y="4635800"/>
                </a:lnTo>
                <a:lnTo>
                  <a:pt x="0" y="0"/>
                </a:lnTo>
                <a:close/>
              </a:path>
            </a:pathLst>
          </a:custGeom>
          <a:blipFill>
            <a:blip r:embed="rId2">
              <a:alphaModFix amt="30000"/>
              <a:extLst>
                <a:ext uri="{96DAC541-7B7A-43D3-8B79-37D633B846F1}">
                  <asvg:svgBlip xmlns="" xmlns:asvg="http://schemas.microsoft.com/office/drawing/2016/SVG/main" r:embed="rId3"/>
                </a:ext>
              </a:extLst>
            </a:blip>
            <a:stretch>
              <a:fillRect/>
            </a:stretch>
          </a:blipFill>
        </p:spPr>
      </p:sp>
      <p:sp>
        <p:nvSpPr>
          <p:cNvPr id="4" name="Freeform 4"/>
          <p:cNvSpPr/>
          <p:nvPr/>
        </p:nvSpPr>
        <p:spPr>
          <a:xfrm rot="3082121" flipH="1" flipV="1">
            <a:off x="12408116" y="3592941"/>
            <a:ext cx="7293483" cy="8229600"/>
          </a:xfrm>
          <a:custGeom>
            <a:avLst/>
            <a:gdLst/>
            <a:ahLst/>
            <a:cxnLst/>
            <a:rect l="l" t="t" r="r" b="b"/>
            <a:pathLst>
              <a:path w="7293483" h="8229600">
                <a:moveTo>
                  <a:pt x="7293483" y="8229600"/>
                </a:moveTo>
                <a:lnTo>
                  <a:pt x="0" y="8229600"/>
                </a:lnTo>
                <a:lnTo>
                  <a:pt x="0" y="0"/>
                </a:lnTo>
                <a:lnTo>
                  <a:pt x="7293483" y="0"/>
                </a:lnTo>
                <a:lnTo>
                  <a:pt x="7293483" y="8229600"/>
                </a:lnTo>
                <a:close/>
              </a:path>
            </a:pathLst>
          </a:custGeom>
          <a:blipFill>
            <a:blip r:embed="rId4">
              <a:alphaModFix amt="60000"/>
            </a:blip>
            <a:stretch>
              <a:fillRect/>
            </a:stretch>
          </a:blipFill>
        </p:spPr>
      </p:sp>
      <p:sp>
        <p:nvSpPr>
          <p:cNvPr id="5" name="Freeform 5"/>
          <p:cNvSpPr/>
          <p:nvPr/>
        </p:nvSpPr>
        <p:spPr>
          <a:xfrm flipH="1">
            <a:off x="-1042322" y="9435284"/>
            <a:ext cx="7315200" cy="1050729"/>
          </a:xfrm>
          <a:custGeom>
            <a:avLst/>
            <a:gdLst/>
            <a:ahLst/>
            <a:cxnLst/>
            <a:rect l="l" t="t" r="r" b="b"/>
            <a:pathLst>
              <a:path w="7315200" h="1050729">
                <a:moveTo>
                  <a:pt x="7315200" y="0"/>
                </a:moveTo>
                <a:lnTo>
                  <a:pt x="0" y="0"/>
                </a:lnTo>
                <a:lnTo>
                  <a:pt x="0" y="1050729"/>
                </a:lnTo>
                <a:lnTo>
                  <a:pt x="7315200" y="1050729"/>
                </a:lnTo>
                <a:lnTo>
                  <a:pt x="7315200" y="0"/>
                </a:lnTo>
                <a:close/>
              </a:path>
            </a:pathLst>
          </a:custGeom>
          <a:blipFill>
            <a:blip r:embed="rId5">
              <a:alphaModFix amt="60000"/>
              <a:extLst>
                <a:ext uri="{96DAC541-7B7A-43D3-8B79-37D633B846F1}">
                  <asvg:svgBlip xmlns="" xmlns:asvg="http://schemas.microsoft.com/office/drawing/2016/SVG/main" r:embed="rId6"/>
                </a:ext>
              </a:extLst>
            </a:blip>
            <a:stretch>
              <a:fillRect/>
            </a:stretch>
          </a:blipFill>
        </p:spPr>
      </p:sp>
      <p:sp>
        <p:nvSpPr>
          <p:cNvPr id="6" name="Freeform 6"/>
          <p:cNvSpPr/>
          <p:nvPr/>
        </p:nvSpPr>
        <p:spPr>
          <a:xfrm flipV="1">
            <a:off x="11479834" y="-201349"/>
            <a:ext cx="7315200" cy="1050729"/>
          </a:xfrm>
          <a:custGeom>
            <a:avLst/>
            <a:gdLst/>
            <a:ahLst/>
            <a:cxnLst/>
            <a:rect l="l" t="t" r="r" b="b"/>
            <a:pathLst>
              <a:path w="7315200" h="1050729">
                <a:moveTo>
                  <a:pt x="0" y="1050729"/>
                </a:moveTo>
                <a:lnTo>
                  <a:pt x="7315200" y="1050729"/>
                </a:lnTo>
                <a:lnTo>
                  <a:pt x="7315200" y="0"/>
                </a:lnTo>
                <a:lnTo>
                  <a:pt x="0" y="0"/>
                </a:lnTo>
                <a:lnTo>
                  <a:pt x="0" y="1050729"/>
                </a:lnTo>
                <a:close/>
              </a:path>
            </a:pathLst>
          </a:custGeom>
          <a:blipFill>
            <a:blip r:embed="rId5">
              <a:alphaModFix amt="60000"/>
              <a:extLst>
                <a:ext uri="{96DAC541-7B7A-43D3-8B79-37D633B846F1}">
                  <asvg:svgBlip xmlns="" xmlns:asvg="http://schemas.microsoft.com/office/drawing/2016/SVG/main" r:embed="rId6"/>
                </a:ext>
              </a:extLst>
            </a:blip>
            <a:stretch>
              <a:fillRect/>
            </a:stretch>
          </a:blipFill>
        </p:spPr>
      </p:sp>
      <p:sp>
        <p:nvSpPr>
          <p:cNvPr id="7" name="Freeform 7"/>
          <p:cNvSpPr/>
          <p:nvPr/>
        </p:nvSpPr>
        <p:spPr>
          <a:xfrm flipH="1" flipV="1">
            <a:off x="12893086" y="5143500"/>
            <a:ext cx="6587971" cy="5706830"/>
          </a:xfrm>
          <a:custGeom>
            <a:avLst/>
            <a:gdLst/>
            <a:ahLst/>
            <a:cxnLst/>
            <a:rect l="l" t="t" r="r" b="b"/>
            <a:pathLst>
              <a:path w="6587971" h="5706830">
                <a:moveTo>
                  <a:pt x="6587972" y="5706830"/>
                </a:moveTo>
                <a:lnTo>
                  <a:pt x="0" y="5706830"/>
                </a:lnTo>
                <a:lnTo>
                  <a:pt x="0" y="0"/>
                </a:lnTo>
                <a:lnTo>
                  <a:pt x="6587972" y="0"/>
                </a:lnTo>
                <a:lnTo>
                  <a:pt x="6587972" y="5706830"/>
                </a:lnTo>
                <a:close/>
              </a:path>
            </a:pathLst>
          </a:custGeom>
          <a:blipFill>
            <a:blip r:embed="rId2">
              <a:alphaModFix amt="30000"/>
              <a:extLst>
                <a:ext uri="{96DAC541-7B7A-43D3-8B79-37D633B846F1}">
                  <asvg:svgBlip xmlns="" xmlns:asvg="http://schemas.microsoft.com/office/drawing/2016/SVG/main" r:embed="rId3"/>
                </a:ext>
              </a:extLst>
            </a:blip>
            <a:stretch>
              <a:fillRect/>
            </a:stretch>
          </a:blipFill>
        </p:spPr>
      </p:sp>
      <p:sp>
        <p:nvSpPr>
          <p:cNvPr id="8" name="Freeform 8"/>
          <p:cNvSpPr/>
          <p:nvPr/>
        </p:nvSpPr>
        <p:spPr>
          <a:xfrm>
            <a:off x="732661" y="3600563"/>
            <a:ext cx="296038" cy="557248"/>
          </a:xfrm>
          <a:custGeom>
            <a:avLst/>
            <a:gdLst/>
            <a:ahLst/>
            <a:cxnLst/>
            <a:rect l="l" t="t" r="r" b="b"/>
            <a:pathLst>
              <a:path w="296038" h="557248">
                <a:moveTo>
                  <a:pt x="0" y="0"/>
                </a:moveTo>
                <a:lnTo>
                  <a:pt x="296038" y="0"/>
                </a:lnTo>
                <a:lnTo>
                  <a:pt x="296038" y="557247"/>
                </a:lnTo>
                <a:lnTo>
                  <a:pt x="0" y="557247"/>
                </a:lnTo>
                <a:lnTo>
                  <a:pt x="0" y="0"/>
                </a:lnTo>
                <a:close/>
              </a:path>
            </a:pathLst>
          </a:custGeom>
          <a:blipFill>
            <a:blip r:embed="rId7">
              <a:extLst>
                <a:ext uri="{96DAC541-7B7A-43D3-8B79-37D633B846F1}">
                  <asvg:svgBlip xmlns="" xmlns:asvg="http://schemas.microsoft.com/office/drawing/2016/SVG/main" r:embed="rId8"/>
                </a:ext>
              </a:extLst>
            </a:blip>
            <a:stretch>
              <a:fillRect/>
            </a:stretch>
          </a:blipFill>
        </p:spPr>
      </p:sp>
      <p:sp>
        <p:nvSpPr>
          <p:cNvPr id="10" name="TextBox 10"/>
          <p:cNvSpPr txBox="1"/>
          <p:nvPr/>
        </p:nvSpPr>
        <p:spPr>
          <a:xfrm>
            <a:off x="2031324" y="3867843"/>
            <a:ext cx="8428863" cy="5170646"/>
          </a:xfrm>
          <a:prstGeom prst="rect">
            <a:avLst/>
          </a:prstGeom>
        </p:spPr>
        <p:txBody>
          <a:bodyPr wrap="square" lIns="0" tIns="0" rIns="0" bIns="0" rtlCol="0" anchor="t">
            <a:spAutoFit/>
          </a:bodyPr>
          <a:lstStyle/>
          <a:p>
            <a:r>
              <a:rPr lang="en-US" sz="2400" dirty="0">
                <a:solidFill>
                  <a:schemeClr val="tx2"/>
                </a:solidFill>
              </a:rPr>
              <a:t>Before training, the dataset underwent the following preprocessing:</a:t>
            </a:r>
          </a:p>
          <a:p>
            <a:pPr>
              <a:buFont typeface="+mj-lt"/>
              <a:buAutoNum type="arabicPeriod"/>
            </a:pPr>
            <a:r>
              <a:rPr lang="en-US" sz="2400" b="1" dirty="0">
                <a:solidFill>
                  <a:schemeClr val="tx2"/>
                </a:solidFill>
              </a:rPr>
              <a:t>Text Cleaning</a:t>
            </a:r>
            <a:endParaRPr lang="en-US" sz="2400" dirty="0">
              <a:solidFill>
                <a:schemeClr val="tx2"/>
              </a:solidFill>
            </a:endParaRPr>
          </a:p>
          <a:p>
            <a:pPr marL="914400" lvl="1" indent="-457200">
              <a:buFont typeface="Wingdings" panose="05000000000000000000" pitchFamily="2" charset="2"/>
              <a:buChar char="Ø"/>
            </a:pPr>
            <a:r>
              <a:rPr lang="en-US" sz="2400" dirty="0">
                <a:solidFill>
                  <a:schemeClr val="tx2"/>
                </a:solidFill>
              </a:rPr>
              <a:t>Removed extra quotes and escape characters.</a:t>
            </a:r>
          </a:p>
          <a:p>
            <a:pPr marL="914400" lvl="1" indent="-457200">
              <a:buFont typeface="Wingdings" panose="05000000000000000000" pitchFamily="2" charset="2"/>
              <a:buChar char="Ø"/>
            </a:pPr>
            <a:r>
              <a:rPr lang="en-US" sz="2400" dirty="0">
                <a:solidFill>
                  <a:schemeClr val="tx2"/>
                </a:solidFill>
              </a:rPr>
              <a:t>Normalized spacing and punctuation.</a:t>
            </a:r>
          </a:p>
          <a:p>
            <a:pPr marL="914400" lvl="1" indent="-457200">
              <a:buFont typeface="Wingdings" panose="05000000000000000000" pitchFamily="2" charset="2"/>
              <a:buChar char="Ø"/>
            </a:pPr>
            <a:r>
              <a:rPr lang="en-US" sz="2400" dirty="0">
                <a:solidFill>
                  <a:schemeClr val="tx2"/>
                </a:solidFill>
              </a:rPr>
              <a:t>Converted all text to lowercase to maintain uniformity.</a:t>
            </a:r>
          </a:p>
          <a:p>
            <a:pPr>
              <a:buFont typeface="+mj-lt"/>
              <a:buAutoNum type="arabicPeriod"/>
            </a:pPr>
            <a:r>
              <a:rPr lang="en-US" sz="2400" b="1" dirty="0" smtClean="0">
                <a:solidFill>
                  <a:schemeClr val="tx2"/>
                </a:solidFill>
              </a:rPr>
              <a:t>EXCEL Preprocessing</a:t>
            </a:r>
            <a:endParaRPr lang="en-US" sz="2400" dirty="0" smtClean="0">
              <a:solidFill>
                <a:schemeClr val="tx2"/>
              </a:solidFill>
            </a:endParaRPr>
          </a:p>
          <a:p>
            <a:pPr marL="914400" lvl="1" indent="-457200">
              <a:buFont typeface="Wingdings" panose="05000000000000000000" pitchFamily="2" charset="2"/>
              <a:buChar char="Ø"/>
            </a:pPr>
            <a:r>
              <a:rPr lang="en-US" sz="2400" dirty="0">
                <a:solidFill>
                  <a:schemeClr val="tx2"/>
                </a:solidFill>
              </a:rPr>
              <a:t>Removed unnecessary columns and standardized column names to maintain consistency and clarity in the dataset</a:t>
            </a:r>
            <a:r>
              <a:rPr lang="en-US" sz="2400" dirty="0" smtClean="0">
                <a:solidFill>
                  <a:schemeClr val="tx2"/>
                </a:solidFill>
              </a:rPr>
              <a:t>.</a:t>
            </a:r>
          </a:p>
          <a:p>
            <a:pPr marL="914400" lvl="1" indent="-457200">
              <a:buFont typeface="Wingdings" panose="05000000000000000000" pitchFamily="2" charset="2"/>
              <a:buChar char="Ø"/>
            </a:pPr>
            <a:r>
              <a:rPr lang="en-US" sz="2400" dirty="0" smtClean="0">
                <a:solidFill>
                  <a:schemeClr val="tx2"/>
                </a:solidFill>
              </a:rPr>
              <a:t>Cleaned </a:t>
            </a:r>
            <a:r>
              <a:rPr lang="en-US" sz="2400" dirty="0">
                <a:solidFill>
                  <a:schemeClr val="tx2"/>
                </a:solidFill>
              </a:rPr>
              <a:t>and formatted log messages by removing extra spaces, quotes, and special characters for better model readability</a:t>
            </a:r>
            <a:r>
              <a:rPr lang="en-US" sz="2400" dirty="0" smtClean="0">
                <a:solidFill>
                  <a:schemeClr val="tx2"/>
                </a:solidFill>
              </a:rPr>
              <a:t>.</a:t>
            </a:r>
          </a:p>
          <a:p>
            <a:pPr marL="285750" indent="-285750">
              <a:buFont typeface="+mj-lt"/>
              <a:buAutoNum type="arabicPeriod"/>
            </a:pPr>
            <a:r>
              <a:rPr lang="en-US" sz="2400" b="1" dirty="0" smtClean="0">
                <a:solidFill>
                  <a:schemeClr val="tx2"/>
                </a:solidFill>
              </a:rPr>
              <a:t>Train-Test Split</a:t>
            </a:r>
            <a:endParaRPr lang="en-US" sz="2400" dirty="0">
              <a:solidFill>
                <a:schemeClr val="tx2"/>
              </a:solidFill>
            </a:endParaRPr>
          </a:p>
          <a:p>
            <a:pPr marL="914400" lvl="1" indent="-457200">
              <a:buFont typeface="Wingdings" panose="05000000000000000000" pitchFamily="2" charset="2"/>
              <a:buChar char="Ø"/>
            </a:pPr>
            <a:r>
              <a:rPr lang="en-US" sz="2400" dirty="0">
                <a:solidFill>
                  <a:schemeClr val="tx2"/>
                </a:solidFill>
              </a:rPr>
              <a:t>Divided the dataset into training and testing sets </a:t>
            </a:r>
            <a:r>
              <a:rPr lang="en-US" sz="2400" dirty="0" smtClean="0">
                <a:solidFill>
                  <a:schemeClr val="tx2"/>
                </a:solidFill>
              </a:rPr>
              <a:t>to </a:t>
            </a:r>
            <a:r>
              <a:rPr lang="en-US" sz="2400" dirty="0">
                <a:solidFill>
                  <a:schemeClr val="tx2"/>
                </a:solidFill>
              </a:rPr>
              <a:t>evaluate performance</a:t>
            </a:r>
            <a:r>
              <a:rPr lang="en-US" sz="2400" dirty="0" smtClean="0">
                <a:solidFill>
                  <a:schemeClr val="tx2"/>
                </a:solidFill>
              </a:rPr>
              <a:t>.</a:t>
            </a:r>
            <a:endParaRPr lang="en-US" sz="2400" dirty="0">
              <a:solidFill>
                <a:schemeClr val="tx2"/>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2297859" y="397092"/>
            <a:ext cx="13232456" cy="2343150"/>
          </a:xfrm>
          <a:prstGeom prst="rect">
            <a:avLst/>
          </a:prstGeom>
        </p:spPr>
        <p:txBody>
          <a:bodyPr lIns="0" tIns="0" rIns="0" bIns="0" rtlCol="0" anchor="t">
            <a:spAutoFit/>
          </a:bodyPr>
          <a:lstStyle/>
          <a:p>
            <a:pPr algn="ctr">
              <a:lnSpc>
                <a:spcPts val="9000"/>
              </a:lnSpc>
            </a:pPr>
            <a:r>
              <a:rPr lang="en-US" sz="9000" b="1">
                <a:solidFill>
                  <a:srgbClr val="033F63"/>
                </a:solidFill>
                <a:latin typeface="Pattanakarn Medium"/>
                <a:ea typeface="Pattanakarn Medium"/>
                <a:cs typeface="Pattanakarn Medium"/>
                <a:sym typeface="Pattanakarn Medium"/>
              </a:rPr>
              <a:t>MODEL</a:t>
            </a:r>
          </a:p>
          <a:p>
            <a:pPr algn="ctr">
              <a:lnSpc>
                <a:spcPts val="9000"/>
              </a:lnSpc>
            </a:pPr>
            <a:r>
              <a:rPr lang="en-US" sz="9000" b="1">
                <a:solidFill>
                  <a:srgbClr val="033F63"/>
                </a:solidFill>
                <a:latin typeface="Pattanakarn Medium"/>
                <a:ea typeface="Pattanakarn Medium"/>
                <a:cs typeface="Pattanakarn Medium"/>
                <a:sym typeface="Pattanakarn Medium"/>
              </a:rPr>
              <a:t>DEVELOPMENT</a:t>
            </a:r>
          </a:p>
        </p:txBody>
      </p:sp>
      <p:sp>
        <p:nvSpPr>
          <p:cNvPr id="4" name="Freeform 4"/>
          <p:cNvSpPr/>
          <p:nvPr/>
        </p:nvSpPr>
        <p:spPr>
          <a:xfrm rot="-1837866">
            <a:off x="-1817248" y="6427390"/>
            <a:ext cx="7293483" cy="8229600"/>
          </a:xfrm>
          <a:custGeom>
            <a:avLst/>
            <a:gdLst/>
            <a:ahLst/>
            <a:cxnLst/>
            <a:rect l="l" t="t" r="r" b="b"/>
            <a:pathLst>
              <a:path w="7293483" h="8229600">
                <a:moveTo>
                  <a:pt x="0" y="0"/>
                </a:moveTo>
                <a:lnTo>
                  <a:pt x="7293483" y="0"/>
                </a:lnTo>
                <a:lnTo>
                  <a:pt x="7293483" y="8229600"/>
                </a:lnTo>
                <a:lnTo>
                  <a:pt x="0" y="8229600"/>
                </a:lnTo>
                <a:lnTo>
                  <a:pt x="0" y="0"/>
                </a:lnTo>
                <a:close/>
              </a:path>
            </a:pathLst>
          </a:custGeom>
          <a:blipFill>
            <a:blip r:embed="rId2">
              <a:alphaModFix amt="30000"/>
            </a:blip>
            <a:stretch>
              <a:fillRect/>
            </a:stretch>
          </a:blipFill>
        </p:spPr>
      </p:sp>
      <p:sp>
        <p:nvSpPr>
          <p:cNvPr id="5" name="Freeform 5"/>
          <p:cNvSpPr/>
          <p:nvPr/>
        </p:nvSpPr>
        <p:spPr>
          <a:xfrm>
            <a:off x="0" y="0"/>
            <a:ext cx="6587971" cy="5706830"/>
          </a:xfrm>
          <a:custGeom>
            <a:avLst/>
            <a:gdLst/>
            <a:ahLst/>
            <a:cxnLst/>
            <a:rect l="l" t="t" r="r" b="b"/>
            <a:pathLst>
              <a:path w="6587971" h="5706830">
                <a:moveTo>
                  <a:pt x="0" y="0"/>
                </a:moveTo>
                <a:lnTo>
                  <a:pt x="6587972" y="0"/>
                </a:lnTo>
                <a:lnTo>
                  <a:pt x="6587972" y="5706830"/>
                </a:lnTo>
                <a:lnTo>
                  <a:pt x="0" y="5706830"/>
                </a:lnTo>
                <a:lnTo>
                  <a:pt x="0" y="0"/>
                </a:lnTo>
                <a:close/>
              </a:path>
            </a:pathLst>
          </a:custGeom>
          <a:blipFill>
            <a:blip r:embed="rId3">
              <a:alphaModFix amt="30000"/>
              <a:extLst>
                <a:ext uri="{96DAC541-7B7A-43D3-8B79-37D633B846F1}">
                  <asvg:svgBlip xmlns="" xmlns:asvg="http://schemas.microsoft.com/office/drawing/2016/SVG/main" r:embed="rId4"/>
                </a:ext>
              </a:extLst>
            </a:blip>
            <a:stretch>
              <a:fillRect/>
            </a:stretch>
          </a:blipFill>
        </p:spPr>
      </p:sp>
      <p:sp>
        <p:nvSpPr>
          <p:cNvPr id="6" name="Freeform 6"/>
          <p:cNvSpPr/>
          <p:nvPr/>
        </p:nvSpPr>
        <p:spPr>
          <a:xfrm rot="-1837866" flipH="1" flipV="1">
            <a:off x="13783089" y="-3706831"/>
            <a:ext cx="7293483" cy="8229600"/>
          </a:xfrm>
          <a:custGeom>
            <a:avLst/>
            <a:gdLst/>
            <a:ahLst/>
            <a:cxnLst/>
            <a:rect l="l" t="t" r="r" b="b"/>
            <a:pathLst>
              <a:path w="7293483" h="8229600">
                <a:moveTo>
                  <a:pt x="7293483" y="8229600"/>
                </a:moveTo>
                <a:lnTo>
                  <a:pt x="0" y="8229600"/>
                </a:lnTo>
                <a:lnTo>
                  <a:pt x="0" y="0"/>
                </a:lnTo>
                <a:lnTo>
                  <a:pt x="7293483" y="0"/>
                </a:lnTo>
                <a:lnTo>
                  <a:pt x="7293483" y="8229600"/>
                </a:lnTo>
                <a:close/>
              </a:path>
            </a:pathLst>
          </a:custGeom>
          <a:blipFill>
            <a:blip r:embed="rId2">
              <a:alphaModFix amt="30000"/>
            </a:blip>
            <a:stretch>
              <a:fillRect/>
            </a:stretch>
          </a:blipFill>
        </p:spPr>
      </p:sp>
      <p:sp>
        <p:nvSpPr>
          <p:cNvPr id="7" name="Freeform 7"/>
          <p:cNvSpPr/>
          <p:nvPr/>
        </p:nvSpPr>
        <p:spPr>
          <a:xfrm flipH="1" flipV="1">
            <a:off x="12893086" y="5143500"/>
            <a:ext cx="6587971" cy="5706830"/>
          </a:xfrm>
          <a:custGeom>
            <a:avLst/>
            <a:gdLst/>
            <a:ahLst/>
            <a:cxnLst/>
            <a:rect l="l" t="t" r="r" b="b"/>
            <a:pathLst>
              <a:path w="6587971" h="5706830">
                <a:moveTo>
                  <a:pt x="6587972" y="5706830"/>
                </a:moveTo>
                <a:lnTo>
                  <a:pt x="0" y="5706830"/>
                </a:lnTo>
                <a:lnTo>
                  <a:pt x="0" y="0"/>
                </a:lnTo>
                <a:lnTo>
                  <a:pt x="6587972" y="0"/>
                </a:lnTo>
                <a:lnTo>
                  <a:pt x="6587972" y="5706830"/>
                </a:lnTo>
                <a:close/>
              </a:path>
            </a:pathLst>
          </a:custGeom>
          <a:blipFill>
            <a:blip r:embed="rId3">
              <a:alphaModFix amt="30000"/>
              <a:extLst>
                <a:ext uri="{96DAC541-7B7A-43D3-8B79-37D633B846F1}">
                  <asvg:svgBlip xmlns="" xmlns:asvg="http://schemas.microsoft.com/office/drawing/2016/SVG/main" r:embed="rId4"/>
                </a:ext>
              </a:extLst>
            </a:blip>
            <a:stretch>
              <a:fillRect/>
            </a:stretch>
          </a:blipFill>
        </p:spPr>
      </p:sp>
      <p:sp>
        <p:nvSpPr>
          <p:cNvPr id="8" name="Freeform 8"/>
          <p:cNvSpPr/>
          <p:nvPr/>
        </p:nvSpPr>
        <p:spPr>
          <a:xfrm flipH="1">
            <a:off x="-1042322" y="9435284"/>
            <a:ext cx="7315200" cy="1050729"/>
          </a:xfrm>
          <a:custGeom>
            <a:avLst/>
            <a:gdLst/>
            <a:ahLst/>
            <a:cxnLst/>
            <a:rect l="l" t="t" r="r" b="b"/>
            <a:pathLst>
              <a:path w="7315200" h="1050729">
                <a:moveTo>
                  <a:pt x="7315200" y="0"/>
                </a:moveTo>
                <a:lnTo>
                  <a:pt x="0" y="0"/>
                </a:lnTo>
                <a:lnTo>
                  <a:pt x="0" y="1050729"/>
                </a:lnTo>
                <a:lnTo>
                  <a:pt x="7315200" y="1050729"/>
                </a:lnTo>
                <a:lnTo>
                  <a:pt x="7315200" y="0"/>
                </a:lnTo>
                <a:close/>
              </a:path>
            </a:pathLst>
          </a:custGeom>
          <a:blipFill>
            <a:blip r:embed="rId5">
              <a:alphaModFix amt="60000"/>
              <a:extLst>
                <a:ext uri="{96DAC541-7B7A-43D3-8B79-37D633B846F1}">
                  <asvg:svgBlip xmlns="" xmlns:asvg="http://schemas.microsoft.com/office/drawing/2016/SVG/main" r:embed="rId6"/>
                </a:ext>
              </a:extLst>
            </a:blip>
            <a:stretch>
              <a:fillRect/>
            </a:stretch>
          </a:blipFill>
        </p:spPr>
      </p:sp>
      <p:sp>
        <p:nvSpPr>
          <p:cNvPr id="9" name="Freeform 9"/>
          <p:cNvSpPr/>
          <p:nvPr/>
        </p:nvSpPr>
        <p:spPr>
          <a:xfrm flipV="1">
            <a:off x="11479834" y="-201349"/>
            <a:ext cx="7315200" cy="1050729"/>
          </a:xfrm>
          <a:custGeom>
            <a:avLst/>
            <a:gdLst/>
            <a:ahLst/>
            <a:cxnLst/>
            <a:rect l="l" t="t" r="r" b="b"/>
            <a:pathLst>
              <a:path w="7315200" h="1050729">
                <a:moveTo>
                  <a:pt x="0" y="1050729"/>
                </a:moveTo>
                <a:lnTo>
                  <a:pt x="7315200" y="1050729"/>
                </a:lnTo>
                <a:lnTo>
                  <a:pt x="7315200" y="0"/>
                </a:lnTo>
                <a:lnTo>
                  <a:pt x="0" y="0"/>
                </a:lnTo>
                <a:lnTo>
                  <a:pt x="0" y="1050729"/>
                </a:lnTo>
                <a:close/>
              </a:path>
            </a:pathLst>
          </a:custGeom>
          <a:blipFill>
            <a:blip r:embed="rId5">
              <a:alphaModFix amt="60000"/>
              <a:extLst>
                <a:ext uri="{96DAC541-7B7A-43D3-8B79-37D633B846F1}">
                  <asvg:svgBlip xmlns="" xmlns:asvg="http://schemas.microsoft.com/office/drawing/2016/SVG/main" r:embed="rId6"/>
                </a:ext>
              </a:extLst>
            </a:blip>
            <a:stretch>
              <a:fillRect/>
            </a:stretch>
          </a:blipFill>
        </p:spPr>
      </p:sp>
      <p:sp>
        <p:nvSpPr>
          <p:cNvPr id="10" name="Freeform 10"/>
          <p:cNvSpPr/>
          <p:nvPr/>
        </p:nvSpPr>
        <p:spPr>
          <a:xfrm>
            <a:off x="13307728" y="5143500"/>
            <a:ext cx="5459803" cy="5410636"/>
          </a:xfrm>
          <a:custGeom>
            <a:avLst/>
            <a:gdLst/>
            <a:ahLst/>
            <a:cxnLst/>
            <a:rect l="l" t="t" r="r" b="b"/>
            <a:pathLst>
              <a:path w="5459803" h="5410636">
                <a:moveTo>
                  <a:pt x="0" y="0"/>
                </a:moveTo>
                <a:lnTo>
                  <a:pt x="5459803" y="0"/>
                </a:lnTo>
                <a:lnTo>
                  <a:pt x="5459803" y="5410636"/>
                </a:lnTo>
                <a:lnTo>
                  <a:pt x="0" y="5410636"/>
                </a:lnTo>
                <a:lnTo>
                  <a:pt x="0" y="0"/>
                </a:lnTo>
                <a:close/>
              </a:path>
            </a:pathLst>
          </a:custGeom>
          <a:blipFill>
            <a:blip r:embed="rId7"/>
            <a:stretch>
              <a:fillRect b="-25547"/>
            </a:stretch>
          </a:blipFill>
        </p:spPr>
      </p:sp>
      <p:sp>
        <p:nvSpPr>
          <p:cNvPr id="11" name="Rectangle 1"/>
          <p:cNvSpPr>
            <a:spLocks noChangeArrowheads="1"/>
          </p:cNvSpPr>
          <p:nvPr/>
        </p:nvSpPr>
        <p:spPr bwMode="auto">
          <a:xfrm>
            <a:off x="-1665443" y="-1451596"/>
            <a:ext cx="18288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1" i="0" u="none" strike="noStrike" cap="none" normalizeH="0" baseline="0" smtClean="0">
                <a:ln>
                  <a:noFill/>
                </a:ln>
                <a:solidFill>
                  <a:schemeClr val="tx1"/>
                </a:solidFill>
                <a:effectLst/>
                <a:latin typeface="Arial" panose="020B0604020202090204" pitchFamily="34" charset="0"/>
              </a:rPr>
              <a:t>How it works: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smtClean="0">
                <a:ln>
                  <a:noFill/>
                </a:ln>
                <a:solidFill>
                  <a:schemeClr val="tx1"/>
                </a:solidFill>
                <a:effectLst/>
                <a:latin typeface="Arial" panose="020B0604020202090204" pitchFamily="34" charset="0"/>
              </a:rPr>
              <a:t>First, the log messages are converted into numerical vector representations using a </a:t>
            </a:r>
            <a:r>
              <a:rPr kumimoji="0" lang="en-US" altLang="en-US" sz="1800" b="1" i="0" u="none" strike="noStrike" cap="none" normalizeH="0" baseline="0" smtClean="0">
                <a:ln>
                  <a:noFill/>
                </a:ln>
                <a:solidFill>
                  <a:schemeClr val="tx1"/>
                </a:solidFill>
                <a:effectLst/>
                <a:latin typeface="Arial" panose="020B0604020202090204" pitchFamily="34" charset="0"/>
              </a:rPr>
              <a:t>SentenceTransformer</a:t>
            </a:r>
            <a:r>
              <a:rPr kumimoji="0" lang="en-US" altLang="en-US" sz="1800" b="0" i="0" u="none" strike="noStrike" cap="none" normalizeH="0" baseline="0" smtClean="0">
                <a:ln>
                  <a:noFill/>
                </a:ln>
                <a:solidFill>
                  <a:schemeClr val="tx1"/>
                </a:solidFill>
                <a:effectLst/>
                <a:latin typeface="Arial" panose="020B0604020202090204" pitchFamily="34" charset="0"/>
              </a:rPr>
              <a:t> model (</a:t>
            </a:r>
            <a:r>
              <a:rPr kumimoji="0" lang="en-US" altLang="en-US" sz="1000" b="0" i="0" u="none" strike="noStrike" cap="none" normalizeH="0" baseline="0" smtClean="0">
                <a:ln>
                  <a:noFill/>
                </a:ln>
                <a:solidFill>
                  <a:schemeClr val="tx1"/>
                </a:solidFill>
                <a:effectLst/>
                <a:latin typeface="Arial Unicode MS"/>
              </a:rPr>
              <a:t>all-MiniLM-L6-v2</a:t>
            </a:r>
            <a:r>
              <a:rPr kumimoji="0" lang="en-US" altLang="en-US" sz="1600" b="0" i="0" u="none" strike="noStrike" cap="none" normalizeH="0" baseline="0" smtClean="0">
                <a:ln>
                  <a:noFill/>
                </a:ln>
                <a:solidFill>
                  <a:schemeClr val="tx1"/>
                </a:solidFill>
                <a:effectLst/>
              </a:rPr>
              <a:t>), which captures the semantic meaning of the text.</a:t>
            </a:r>
            <a:endParaRPr kumimoji="0" lang="en-US" altLang="en-US" sz="1800" b="0" i="0" u="none" strike="noStrike" cap="none" normalizeH="0" baseline="0" smtClean="0">
              <a:ln>
                <a:noFill/>
              </a:ln>
              <a:solidFill>
                <a:schemeClr val="tx1"/>
              </a:solidFill>
              <a:effectLst/>
              <a:latin typeface="Arial" panose="020B060402020209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smtClean="0">
                <a:ln>
                  <a:noFill/>
                </a:ln>
                <a:solidFill>
                  <a:schemeClr val="tx1"/>
                </a:solidFill>
                <a:effectLst/>
                <a:latin typeface="Arial" panose="020B0604020202090204" pitchFamily="34" charset="0"/>
              </a:rPr>
              <a:t>Then, these embeddings are fed into a </a:t>
            </a:r>
            <a:r>
              <a:rPr kumimoji="0" lang="en-US" altLang="en-US" sz="1800" b="1" i="0" u="none" strike="noStrike" cap="none" normalizeH="0" baseline="0" smtClean="0">
                <a:ln>
                  <a:noFill/>
                </a:ln>
                <a:solidFill>
                  <a:schemeClr val="tx1"/>
                </a:solidFill>
                <a:effectLst/>
                <a:latin typeface="Arial" panose="020B0604020202090204" pitchFamily="34" charset="0"/>
              </a:rPr>
              <a:t>Logistic Regression</a:t>
            </a:r>
            <a:r>
              <a:rPr kumimoji="0" lang="en-US" altLang="en-US" sz="1800" b="0" i="0" u="none" strike="noStrike" cap="none" normalizeH="0" baseline="0" smtClean="0">
                <a:ln>
                  <a:noFill/>
                </a:ln>
                <a:solidFill>
                  <a:schemeClr val="tx1"/>
                </a:solidFill>
                <a:effectLst/>
                <a:latin typeface="Arial" panose="020B0604020202090204" pitchFamily="34" charset="0"/>
              </a:rPr>
              <a:t> model that learns to classify each log into the correct category based on training data.</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chemeClr val="tx1"/>
                </a:solidFill>
                <a:effectLst/>
                <a:latin typeface="Arial" panose="020B0604020202090204" pitchFamily="34" charset="0"/>
              </a:rPr>
              <a:t>This approach leverages powerful NLP embeddings for understanding log content, combined with a classic, efficient classification algorithm.</a:t>
            </a:r>
          </a:p>
        </p:txBody>
      </p:sp>
      <p:sp>
        <p:nvSpPr>
          <p:cNvPr id="13" name="Rectangle 12"/>
          <p:cNvSpPr/>
          <p:nvPr/>
        </p:nvSpPr>
        <p:spPr>
          <a:xfrm>
            <a:off x="1851275" y="5464966"/>
            <a:ext cx="11526750" cy="3970318"/>
          </a:xfrm>
          <a:prstGeom prst="rect">
            <a:avLst/>
          </a:prstGeom>
        </p:spPr>
        <p:txBody>
          <a:bodyPr wrap="square">
            <a:spAutoFit/>
          </a:bodyPr>
          <a:lstStyle/>
          <a:p>
            <a:r>
              <a:rPr lang="en-US" sz="2800" b="1" dirty="0">
                <a:solidFill>
                  <a:schemeClr val="tx2"/>
                </a:solidFill>
              </a:rPr>
              <a:t>How it works</a:t>
            </a:r>
            <a:r>
              <a:rPr lang="en-US" sz="2800" b="1" dirty="0" smtClean="0">
                <a:solidFill>
                  <a:schemeClr val="tx2"/>
                </a:solidFill>
              </a:rPr>
              <a:t>:</a:t>
            </a:r>
          </a:p>
          <a:p>
            <a:endParaRPr lang="en-US" sz="2800" b="1" dirty="0" smtClean="0">
              <a:solidFill>
                <a:schemeClr val="tx2"/>
              </a:solidFill>
            </a:endParaRPr>
          </a:p>
          <a:p>
            <a:pPr marL="457200" indent="-457200">
              <a:buFont typeface="Wingdings" panose="05000000000000000000" pitchFamily="2" charset="2"/>
              <a:buChar char="Ø"/>
            </a:pPr>
            <a:r>
              <a:rPr lang="en-US" sz="2800" dirty="0" smtClean="0">
                <a:solidFill>
                  <a:schemeClr val="tx2"/>
                </a:solidFill>
              </a:rPr>
              <a:t>First</a:t>
            </a:r>
            <a:r>
              <a:rPr lang="en-US" sz="2800" dirty="0">
                <a:solidFill>
                  <a:schemeClr val="tx2"/>
                </a:solidFill>
              </a:rPr>
              <a:t>, the log messages are converted into numerical vector representations using a </a:t>
            </a:r>
            <a:r>
              <a:rPr lang="en-US" sz="2800" dirty="0" err="1">
                <a:solidFill>
                  <a:schemeClr val="tx2"/>
                </a:solidFill>
              </a:rPr>
              <a:t>SentenceTransformer</a:t>
            </a:r>
            <a:r>
              <a:rPr lang="en-US" sz="2800" dirty="0">
                <a:solidFill>
                  <a:schemeClr val="tx2"/>
                </a:solidFill>
              </a:rPr>
              <a:t> model (all-MiniLM-L6-v2), which captures the semantic meaning of the text</a:t>
            </a:r>
            <a:r>
              <a:rPr lang="en-US" sz="2800" dirty="0" smtClean="0">
                <a:solidFill>
                  <a:schemeClr val="tx2"/>
                </a:solidFill>
              </a:rPr>
              <a:t>.</a:t>
            </a:r>
          </a:p>
          <a:p>
            <a:pPr marL="457200" indent="-457200">
              <a:buFont typeface="Wingdings" panose="05000000000000000000" pitchFamily="2" charset="2"/>
              <a:buChar char="Ø"/>
            </a:pPr>
            <a:r>
              <a:rPr lang="en-US" sz="2800" dirty="0" smtClean="0">
                <a:solidFill>
                  <a:schemeClr val="tx2"/>
                </a:solidFill>
              </a:rPr>
              <a:t>Then</a:t>
            </a:r>
            <a:r>
              <a:rPr lang="en-US" sz="2800" dirty="0">
                <a:solidFill>
                  <a:schemeClr val="tx2"/>
                </a:solidFill>
              </a:rPr>
              <a:t>, these </a:t>
            </a:r>
            <a:r>
              <a:rPr lang="en-US" sz="2800" dirty="0" err="1">
                <a:solidFill>
                  <a:schemeClr val="tx2"/>
                </a:solidFill>
              </a:rPr>
              <a:t>embeddings</a:t>
            </a:r>
            <a:r>
              <a:rPr lang="en-US" sz="2800" dirty="0">
                <a:solidFill>
                  <a:schemeClr val="tx2"/>
                </a:solidFill>
              </a:rPr>
              <a:t> are fed into a Logistic Regression model that learns to classify each log into the correct category based on training data</a:t>
            </a:r>
            <a:r>
              <a:rPr lang="en-US" sz="2800" dirty="0" smtClean="0">
                <a:solidFill>
                  <a:schemeClr val="tx2"/>
                </a:solidFill>
              </a:rPr>
              <a:t>.</a:t>
            </a:r>
          </a:p>
          <a:p>
            <a:pPr marL="457200" indent="-457200">
              <a:buFont typeface="Wingdings" panose="05000000000000000000" pitchFamily="2" charset="2"/>
              <a:buChar char="Ø"/>
            </a:pPr>
            <a:r>
              <a:rPr lang="en-US" sz="2800" dirty="0" smtClean="0">
                <a:solidFill>
                  <a:schemeClr val="tx2"/>
                </a:solidFill>
              </a:rPr>
              <a:t>This </a:t>
            </a:r>
            <a:r>
              <a:rPr lang="en-US" sz="2800" dirty="0">
                <a:solidFill>
                  <a:schemeClr val="tx2"/>
                </a:solidFill>
              </a:rPr>
              <a:t>approach leverages powerful NLP </a:t>
            </a:r>
            <a:r>
              <a:rPr lang="en-US" sz="2800" dirty="0" err="1">
                <a:solidFill>
                  <a:schemeClr val="tx2"/>
                </a:solidFill>
              </a:rPr>
              <a:t>embeddings</a:t>
            </a:r>
            <a:r>
              <a:rPr lang="en-US" sz="2800" dirty="0">
                <a:solidFill>
                  <a:schemeClr val="tx2"/>
                </a:solidFill>
              </a:rPr>
              <a:t> for understanding log content, combined with a classic, efficient classification algorithm.</a:t>
            </a:r>
          </a:p>
        </p:txBody>
      </p:sp>
      <p:sp>
        <p:nvSpPr>
          <p:cNvPr id="14" name="TextBox 13"/>
          <p:cNvSpPr txBox="1"/>
          <p:nvPr/>
        </p:nvSpPr>
        <p:spPr>
          <a:xfrm>
            <a:off x="1824275" y="3377225"/>
            <a:ext cx="10711024" cy="1815882"/>
          </a:xfrm>
          <a:prstGeom prst="rect">
            <a:avLst/>
          </a:prstGeom>
          <a:noFill/>
        </p:spPr>
        <p:txBody>
          <a:bodyPr wrap="square" rtlCol="0">
            <a:spAutoFit/>
          </a:bodyPr>
          <a:lstStyle/>
          <a:p>
            <a:r>
              <a:rPr lang="en-US" sz="2800" dirty="0" smtClean="0">
                <a:solidFill>
                  <a:schemeClr val="tx2"/>
                </a:solidFill>
              </a:rPr>
              <a:t>Developed </a:t>
            </a:r>
            <a:r>
              <a:rPr lang="en-US" sz="2800" dirty="0">
                <a:solidFill>
                  <a:schemeClr val="tx2"/>
                </a:solidFill>
              </a:rPr>
              <a:t>a </a:t>
            </a:r>
            <a:r>
              <a:rPr lang="en-US" sz="2800" b="1" dirty="0">
                <a:solidFill>
                  <a:schemeClr val="tx2"/>
                </a:solidFill>
              </a:rPr>
              <a:t>log classification model</a:t>
            </a:r>
            <a:r>
              <a:rPr lang="en-US" sz="2800" dirty="0">
                <a:solidFill>
                  <a:schemeClr val="tx2"/>
                </a:solidFill>
              </a:rPr>
              <a:t> that uses </a:t>
            </a:r>
            <a:r>
              <a:rPr lang="en-US" sz="2800" b="1" dirty="0">
                <a:solidFill>
                  <a:schemeClr val="tx2"/>
                </a:solidFill>
              </a:rPr>
              <a:t>sentence </a:t>
            </a:r>
            <a:r>
              <a:rPr lang="en-US" sz="2800" b="1" dirty="0" err="1">
                <a:solidFill>
                  <a:schemeClr val="tx2"/>
                </a:solidFill>
              </a:rPr>
              <a:t>embeddings</a:t>
            </a:r>
            <a:r>
              <a:rPr lang="en-US" sz="2800" dirty="0">
                <a:solidFill>
                  <a:schemeClr val="tx2"/>
                </a:solidFill>
              </a:rPr>
              <a:t> combined with a </a:t>
            </a:r>
            <a:r>
              <a:rPr lang="en-US" sz="2800" b="1" dirty="0">
                <a:solidFill>
                  <a:schemeClr val="tx2"/>
                </a:solidFill>
              </a:rPr>
              <a:t>Logistic Regression classifier</a:t>
            </a:r>
            <a:r>
              <a:rPr lang="en-US" sz="2800" dirty="0">
                <a:solidFill>
                  <a:schemeClr val="tx2"/>
                </a:solidFill>
              </a:rPr>
              <a:t> to categorize system log messages into predefined labels like Security Alert, Workflow Error, System Notification, etc.</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837866">
            <a:off x="-1817248" y="6427390"/>
            <a:ext cx="7293483" cy="8229600"/>
          </a:xfrm>
          <a:custGeom>
            <a:avLst/>
            <a:gdLst/>
            <a:ahLst/>
            <a:cxnLst/>
            <a:rect l="l" t="t" r="r" b="b"/>
            <a:pathLst>
              <a:path w="7293483" h="8229600">
                <a:moveTo>
                  <a:pt x="0" y="0"/>
                </a:moveTo>
                <a:lnTo>
                  <a:pt x="7293483" y="0"/>
                </a:lnTo>
                <a:lnTo>
                  <a:pt x="7293483" y="8229600"/>
                </a:lnTo>
                <a:lnTo>
                  <a:pt x="0" y="8229600"/>
                </a:lnTo>
                <a:lnTo>
                  <a:pt x="0" y="0"/>
                </a:lnTo>
                <a:close/>
              </a:path>
            </a:pathLst>
          </a:custGeom>
          <a:blipFill>
            <a:blip r:embed="rId2">
              <a:alphaModFix amt="30000"/>
            </a:blip>
            <a:stretch>
              <a:fillRect/>
            </a:stretch>
          </a:blipFill>
        </p:spPr>
      </p:sp>
      <p:sp>
        <p:nvSpPr>
          <p:cNvPr id="3" name="Freeform 3"/>
          <p:cNvSpPr/>
          <p:nvPr/>
        </p:nvSpPr>
        <p:spPr>
          <a:xfrm>
            <a:off x="-678708" y="-563330"/>
            <a:ext cx="6587971" cy="5706830"/>
          </a:xfrm>
          <a:custGeom>
            <a:avLst/>
            <a:gdLst/>
            <a:ahLst/>
            <a:cxnLst/>
            <a:rect l="l" t="t" r="r" b="b"/>
            <a:pathLst>
              <a:path w="6587971" h="5706830">
                <a:moveTo>
                  <a:pt x="0" y="0"/>
                </a:moveTo>
                <a:lnTo>
                  <a:pt x="6587972" y="0"/>
                </a:lnTo>
                <a:lnTo>
                  <a:pt x="6587972" y="5706830"/>
                </a:lnTo>
                <a:lnTo>
                  <a:pt x="0" y="5706830"/>
                </a:lnTo>
                <a:lnTo>
                  <a:pt x="0" y="0"/>
                </a:lnTo>
                <a:close/>
              </a:path>
            </a:pathLst>
          </a:custGeom>
          <a:blipFill>
            <a:blip r:embed="rId3">
              <a:alphaModFix amt="30000"/>
              <a:extLst>
                <a:ext uri="{96DAC541-7B7A-43D3-8B79-37D633B846F1}">
                  <asvg:svgBlip xmlns="" xmlns:asvg="http://schemas.microsoft.com/office/drawing/2016/SVG/main" r:embed="rId4"/>
                </a:ext>
              </a:extLst>
            </a:blip>
            <a:stretch>
              <a:fillRect/>
            </a:stretch>
          </a:blipFill>
        </p:spPr>
      </p:sp>
      <p:sp>
        <p:nvSpPr>
          <p:cNvPr id="4" name="Freeform 4"/>
          <p:cNvSpPr/>
          <p:nvPr/>
        </p:nvSpPr>
        <p:spPr>
          <a:xfrm rot="-1837866" flipH="1" flipV="1">
            <a:off x="13783089" y="-3684190"/>
            <a:ext cx="7293483" cy="8229600"/>
          </a:xfrm>
          <a:custGeom>
            <a:avLst/>
            <a:gdLst/>
            <a:ahLst/>
            <a:cxnLst/>
            <a:rect l="l" t="t" r="r" b="b"/>
            <a:pathLst>
              <a:path w="7293483" h="8229600">
                <a:moveTo>
                  <a:pt x="7293483" y="8229600"/>
                </a:moveTo>
                <a:lnTo>
                  <a:pt x="0" y="8229600"/>
                </a:lnTo>
                <a:lnTo>
                  <a:pt x="0" y="0"/>
                </a:lnTo>
                <a:lnTo>
                  <a:pt x="7293483" y="0"/>
                </a:lnTo>
                <a:lnTo>
                  <a:pt x="7293483" y="8229600"/>
                </a:lnTo>
                <a:close/>
              </a:path>
            </a:pathLst>
          </a:custGeom>
          <a:blipFill>
            <a:blip r:embed="rId2">
              <a:alphaModFix amt="30000"/>
            </a:blip>
            <a:stretch>
              <a:fillRect/>
            </a:stretch>
          </a:blipFill>
        </p:spPr>
      </p:sp>
      <p:sp>
        <p:nvSpPr>
          <p:cNvPr id="5" name="Freeform 5"/>
          <p:cNvSpPr/>
          <p:nvPr/>
        </p:nvSpPr>
        <p:spPr>
          <a:xfrm flipH="1" flipV="1">
            <a:off x="12893086" y="5143500"/>
            <a:ext cx="6587971" cy="5706830"/>
          </a:xfrm>
          <a:custGeom>
            <a:avLst/>
            <a:gdLst/>
            <a:ahLst/>
            <a:cxnLst/>
            <a:rect l="l" t="t" r="r" b="b"/>
            <a:pathLst>
              <a:path w="6587971" h="5706830">
                <a:moveTo>
                  <a:pt x="6587972" y="5706830"/>
                </a:moveTo>
                <a:lnTo>
                  <a:pt x="0" y="5706830"/>
                </a:lnTo>
                <a:lnTo>
                  <a:pt x="0" y="0"/>
                </a:lnTo>
                <a:lnTo>
                  <a:pt x="6587972" y="0"/>
                </a:lnTo>
                <a:lnTo>
                  <a:pt x="6587972" y="5706830"/>
                </a:lnTo>
                <a:close/>
              </a:path>
            </a:pathLst>
          </a:custGeom>
          <a:blipFill>
            <a:blip r:embed="rId3">
              <a:alphaModFix amt="30000"/>
              <a:extLst>
                <a:ext uri="{96DAC541-7B7A-43D3-8B79-37D633B846F1}">
                  <asvg:svgBlip xmlns="" xmlns:asvg="http://schemas.microsoft.com/office/drawing/2016/SVG/main" r:embed="rId4"/>
                </a:ext>
              </a:extLst>
            </a:blip>
            <a:stretch>
              <a:fillRect/>
            </a:stretch>
          </a:blipFill>
        </p:spPr>
      </p:sp>
      <p:sp>
        <p:nvSpPr>
          <p:cNvPr id="6" name="Freeform 6"/>
          <p:cNvSpPr/>
          <p:nvPr/>
        </p:nvSpPr>
        <p:spPr>
          <a:xfrm flipH="1">
            <a:off x="-1042322" y="9435284"/>
            <a:ext cx="7315200" cy="1050729"/>
          </a:xfrm>
          <a:custGeom>
            <a:avLst/>
            <a:gdLst/>
            <a:ahLst/>
            <a:cxnLst/>
            <a:rect l="l" t="t" r="r" b="b"/>
            <a:pathLst>
              <a:path w="7315200" h="1050729">
                <a:moveTo>
                  <a:pt x="7315200" y="0"/>
                </a:moveTo>
                <a:lnTo>
                  <a:pt x="0" y="0"/>
                </a:lnTo>
                <a:lnTo>
                  <a:pt x="0" y="1050729"/>
                </a:lnTo>
                <a:lnTo>
                  <a:pt x="7315200" y="1050729"/>
                </a:lnTo>
                <a:lnTo>
                  <a:pt x="7315200" y="0"/>
                </a:lnTo>
                <a:close/>
              </a:path>
            </a:pathLst>
          </a:custGeom>
          <a:blipFill>
            <a:blip r:embed="rId5">
              <a:alphaModFix amt="60000"/>
              <a:extLst>
                <a:ext uri="{96DAC541-7B7A-43D3-8B79-37D633B846F1}">
                  <asvg:svgBlip xmlns="" xmlns:asvg="http://schemas.microsoft.com/office/drawing/2016/SVG/main" r:embed="rId6"/>
                </a:ext>
              </a:extLst>
            </a:blip>
            <a:stretch>
              <a:fillRect/>
            </a:stretch>
          </a:blipFill>
        </p:spPr>
      </p:sp>
      <p:sp>
        <p:nvSpPr>
          <p:cNvPr id="7" name="Freeform 7"/>
          <p:cNvSpPr/>
          <p:nvPr/>
        </p:nvSpPr>
        <p:spPr>
          <a:xfrm flipV="1">
            <a:off x="11479834" y="-201349"/>
            <a:ext cx="7315200" cy="1050729"/>
          </a:xfrm>
          <a:custGeom>
            <a:avLst/>
            <a:gdLst/>
            <a:ahLst/>
            <a:cxnLst/>
            <a:rect l="l" t="t" r="r" b="b"/>
            <a:pathLst>
              <a:path w="7315200" h="1050729">
                <a:moveTo>
                  <a:pt x="0" y="1050729"/>
                </a:moveTo>
                <a:lnTo>
                  <a:pt x="7315200" y="1050729"/>
                </a:lnTo>
                <a:lnTo>
                  <a:pt x="7315200" y="0"/>
                </a:lnTo>
                <a:lnTo>
                  <a:pt x="0" y="0"/>
                </a:lnTo>
                <a:lnTo>
                  <a:pt x="0" y="1050729"/>
                </a:lnTo>
                <a:close/>
              </a:path>
            </a:pathLst>
          </a:custGeom>
          <a:blipFill>
            <a:blip r:embed="rId5">
              <a:alphaModFix amt="60000"/>
              <a:extLst>
                <a:ext uri="{96DAC541-7B7A-43D3-8B79-37D633B846F1}">
                  <asvg:svgBlip xmlns="" xmlns:asvg="http://schemas.microsoft.com/office/drawing/2016/SVG/main" r:embed="rId6"/>
                </a:ext>
              </a:extLst>
            </a:blip>
            <a:stretch>
              <a:fillRect/>
            </a:stretch>
          </a:blipFill>
        </p:spPr>
      </p:sp>
      <p:sp>
        <p:nvSpPr>
          <p:cNvPr id="8" name="TextBox 8"/>
          <p:cNvSpPr txBox="1"/>
          <p:nvPr/>
        </p:nvSpPr>
        <p:spPr>
          <a:xfrm>
            <a:off x="772427" y="569894"/>
            <a:ext cx="11000902" cy="2237095"/>
          </a:xfrm>
          <a:prstGeom prst="rect">
            <a:avLst/>
          </a:prstGeom>
        </p:spPr>
        <p:txBody>
          <a:bodyPr lIns="0" tIns="0" rIns="0" bIns="0" rtlCol="0" anchor="t">
            <a:spAutoFit/>
          </a:bodyPr>
          <a:lstStyle/>
          <a:p>
            <a:pPr algn="ctr">
              <a:lnSpc>
                <a:spcPts val="8605"/>
              </a:lnSpc>
              <a:spcBef>
                <a:spcPct val="0"/>
              </a:spcBef>
            </a:pPr>
            <a:r>
              <a:rPr lang="en-US" sz="8605" b="1" dirty="0">
                <a:solidFill>
                  <a:srgbClr val="033F63"/>
                </a:solidFill>
                <a:latin typeface="Pattanakarn Medium"/>
                <a:ea typeface="Pattanakarn Medium"/>
                <a:cs typeface="Pattanakarn Medium"/>
                <a:sym typeface="Pattanakarn Medium"/>
              </a:rPr>
              <a:t>EVALUATION METRICS</a:t>
            </a:r>
          </a:p>
        </p:txBody>
      </p:sp>
      <p:pic>
        <p:nvPicPr>
          <p:cNvPr id="12" name="Picture 1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451636" y="2954739"/>
            <a:ext cx="11201400" cy="5920008"/>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294287" y="815945"/>
            <a:ext cx="15479231" cy="1154162"/>
          </a:xfrm>
          <a:prstGeom prst="rect">
            <a:avLst/>
          </a:prstGeom>
        </p:spPr>
        <p:txBody>
          <a:bodyPr wrap="square" lIns="0" tIns="0" rIns="0" bIns="0" rtlCol="0" anchor="t">
            <a:spAutoFit/>
          </a:bodyPr>
          <a:lstStyle/>
          <a:p>
            <a:pPr algn="ctr">
              <a:lnSpc>
                <a:spcPts val="9000"/>
              </a:lnSpc>
            </a:pPr>
            <a:r>
              <a:rPr lang="en-US" sz="9000" b="1" dirty="0">
                <a:solidFill>
                  <a:srgbClr val="033F63"/>
                </a:solidFill>
                <a:latin typeface="Pattanakarn Medium"/>
                <a:ea typeface="Pattanakarn Medium"/>
                <a:cs typeface="Pattanakarn Medium"/>
                <a:sym typeface="Pattanakarn Medium"/>
              </a:rPr>
              <a:t>RESULT AND IMPACT</a:t>
            </a:r>
          </a:p>
        </p:txBody>
      </p:sp>
      <p:sp>
        <p:nvSpPr>
          <p:cNvPr id="3" name="TextBox 3"/>
          <p:cNvSpPr txBox="1"/>
          <p:nvPr/>
        </p:nvSpPr>
        <p:spPr>
          <a:xfrm>
            <a:off x="1277181" y="2335647"/>
            <a:ext cx="14724819" cy="6347892"/>
          </a:xfrm>
          <a:prstGeom prst="rect">
            <a:avLst/>
          </a:prstGeom>
        </p:spPr>
        <p:txBody>
          <a:bodyPr wrap="square" lIns="0" tIns="0" rIns="0" bIns="0" rtlCol="0" anchor="t">
            <a:spAutoFit/>
          </a:bodyPr>
          <a:lstStyle/>
          <a:p>
            <a:pPr>
              <a:lnSpc>
                <a:spcPts val="3299"/>
              </a:lnSpc>
            </a:pPr>
            <a:r>
              <a:rPr lang="en-US" sz="2400" b="1" dirty="0" smtClean="0">
                <a:solidFill>
                  <a:srgbClr val="033F63"/>
                </a:solidFill>
                <a:latin typeface="Telegraf"/>
                <a:ea typeface="Telegraf"/>
                <a:cs typeface="Telegraf"/>
                <a:sym typeface="Telegraf"/>
              </a:rPr>
              <a:t>Results:</a:t>
            </a:r>
          </a:p>
          <a:p>
            <a:pPr marL="342900" indent="-342900">
              <a:lnSpc>
                <a:spcPts val="3299"/>
              </a:lnSpc>
              <a:buFont typeface="Wingdings" panose="05000000000000000000" pitchFamily="2" charset="2"/>
              <a:buChar char="Ø"/>
            </a:pPr>
            <a:r>
              <a:rPr lang="en-US" sz="2400" dirty="0" smtClean="0">
                <a:solidFill>
                  <a:srgbClr val="033F63"/>
                </a:solidFill>
                <a:latin typeface="Telegraf"/>
                <a:ea typeface="Telegraf"/>
                <a:cs typeface="Telegraf"/>
                <a:sym typeface="Telegraf"/>
              </a:rPr>
              <a:t>The </a:t>
            </a:r>
            <a:r>
              <a:rPr lang="en-US" sz="2400" dirty="0">
                <a:solidFill>
                  <a:srgbClr val="033F63"/>
                </a:solidFill>
                <a:latin typeface="Telegraf"/>
                <a:ea typeface="Telegraf"/>
                <a:cs typeface="Telegraf"/>
                <a:sym typeface="Telegraf"/>
              </a:rPr>
              <a:t>API successfully processed uploaded CSV log files and returned predicted categories, demonstrating practical usability</a:t>
            </a:r>
            <a:r>
              <a:rPr lang="en-US" sz="2400" dirty="0" smtClean="0">
                <a:solidFill>
                  <a:srgbClr val="033F63"/>
                </a:solidFill>
                <a:latin typeface="Telegraf"/>
                <a:ea typeface="Telegraf"/>
                <a:cs typeface="Telegraf"/>
                <a:sym typeface="Telegraf"/>
              </a:rPr>
              <a:t>.</a:t>
            </a:r>
          </a:p>
          <a:p>
            <a:pPr marL="342900" indent="-342900">
              <a:lnSpc>
                <a:spcPts val="3299"/>
              </a:lnSpc>
              <a:buFont typeface="Wingdings" panose="05000000000000000000" pitchFamily="2" charset="2"/>
              <a:buChar char="Ø"/>
            </a:pPr>
            <a:r>
              <a:rPr lang="en-US" sz="2400" dirty="0" smtClean="0">
                <a:solidFill>
                  <a:srgbClr val="033F63"/>
                </a:solidFill>
                <a:latin typeface="Telegraf"/>
                <a:ea typeface="Telegraf"/>
                <a:cs typeface="Telegraf"/>
                <a:sym typeface="Telegraf"/>
              </a:rPr>
              <a:t>The </a:t>
            </a:r>
            <a:r>
              <a:rPr lang="en-US" sz="2400" dirty="0">
                <a:solidFill>
                  <a:srgbClr val="033F63"/>
                </a:solidFill>
                <a:latin typeface="Telegraf"/>
                <a:ea typeface="Telegraf"/>
                <a:cs typeface="Telegraf"/>
                <a:sym typeface="Telegraf"/>
              </a:rPr>
              <a:t>system handled real-world log message variations and noise well, thanks to robust embedding-based feature extraction</a:t>
            </a:r>
            <a:r>
              <a:rPr lang="en-US" sz="2400" dirty="0" smtClean="0">
                <a:solidFill>
                  <a:srgbClr val="033F63"/>
                </a:solidFill>
                <a:latin typeface="Telegraf"/>
                <a:ea typeface="Telegraf"/>
                <a:cs typeface="Telegraf"/>
                <a:sym typeface="Telegraf"/>
              </a:rPr>
              <a:t>.</a:t>
            </a:r>
          </a:p>
          <a:p>
            <a:pPr>
              <a:lnSpc>
                <a:spcPts val="3299"/>
              </a:lnSpc>
            </a:pPr>
            <a:endParaRPr lang="en-US" sz="2400" dirty="0" smtClean="0">
              <a:solidFill>
                <a:srgbClr val="033F63"/>
              </a:solidFill>
              <a:latin typeface="Telegraf"/>
              <a:ea typeface="Telegraf"/>
              <a:cs typeface="Telegraf"/>
              <a:sym typeface="Telegraf"/>
            </a:endParaRPr>
          </a:p>
          <a:p>
            <a:pPr>
              <a:lnSpc>
                <a:spcPts val="3299"/>
              </a:lnSpc>
            </a:pPr>
            <a:r>
              <a:rPr lang="en-US" sz="2400" b="1" dirty="0" smtClean="0">
                <a:solidFill>
                  <a:srgbClr val="033F63"/>
                </a:solidFill>
                <a:latin typeface="Telegraf"/>
                <a:ea typeface="Telegraf"/>
                <a:cs typeface="Telegraf"/>
                <a:sym typeface="Telegraf"/>
              </a:rPr>
              <a:t>Impacts:</a:t>
            </a:r>
          </a:p>
          <a:p>
            <a:pPr marL="342900" indent="-342900">
              <a:lnSpc>
                <a:spcPts val="3299"/>
              </a:lnSpc>
              <a:buFont typeface="Wingdings" panose="05000000000000000000" pitchFamily="2" charset="2"/>
              <a:buChar char="Ø"/>
            </a:pPr>
            <a:r>
              <a:rPr lang="en-US" sz="2400" dirty="0" smtClean="0">
                <a:solidFill>
                  <a:srgbClr val="033F63"/>
                </a:solidFill>
                <a:latin typeface="Telegraf"/>
                <a:ea typeface="Telegraf"/>
                <a:cs typeface="Telegraf"/>
                <a:sym typeface="Telegraf"/>
              </a:rPr>
              <a:t>Improved </a:t>
            </a:r>
            <a:r>
              <a:rPr lang="en-US" sz="2400" dirty="0">
                <a:solidFill>
                  <a:srgbClr val="033F63"/>
                </a:solidFill>
                <a:latin typeface="Telegraf"/>
                <a:ea typeface="Telegraf"/>
                <a:cs typeface="Telegraf"/>
                <a:sym typeface="Telegraf"/>
              </a:rPr>
              <a:t>Efficiency: Automates the tedious task of manual log analysis, saving time for IT and security teams</a:t>
            </a:r>
            <a:r>
              <a:rPr lang="en-US" sz="2400" dirty="0" smtClean="0">
                <a:solidFill>
                  <a:srgbClr val="033F63"/>
                </a:solidFill>
                <a:latin typeface="Telegraf"/>
                <a:ea typeface="Telegraf"/>
                <a:cs typeface="Telegraf"/>
                <a:sym typeface="Telegraf"/>
              </a:rPr>
              <a:t>.</a:t>
            </a:r>
          </a:p>
          <a:p>
            <a:pPr marL="342900" indent="-342900">
              <a:lnSpc>
                <a:spcPts val="3299"/>
              </a:lnSpc>
              <a:buFont typeface="Wingdings" panose="05000000000000000000" pitchFamily="2" charset="2"/>
              <a:buChar char="Ø"/>
            </a:pPr>
            <a:r>
              <a:rPr lang="en-US" sz="2400" dirty="0" smtClean="0">
                <a:solidFill>
                  <a:srgbClr val="033F63"/>
                </a:solidFill>
                <a:latin typeface="Telegraf"/>
                <a:ea typeface="Telegraf"/>
                <a:cs typeface="Telegraf"/>
                <a:sym typeface="Telegraf"/>
              </a:rPr>
              <a:t>Faster </a:t>
            </a:r>
            <a:r>
              <a:rPr lang="en-US" sz="2400" dirty="0">
                <a:solidFill>
                  <a:srgbClr val="033F63"/>
                </a:solidFill>
                <a:latin typeface="Telegraf"/>
                <a:ea typeface="Telegraf"/>
                <a:cs typeface="Telegraf"/>
                <a:sym typeface="Telegraf"/>
              </a:rPr>
              <a:t>Incident Response: Quickly identifies critical log entries like security alerts, enabling faster detection and mitigation of issues</a:t>
            </a:r>
            <a:r>
              <a:rPr lang="en-US" sz="2400" dirty="0" smtClean="0">
                <a:solidFill>
                  <a:srgbClr val="033F63"/>
                </a:solidFill>
                <a:latin typeface="Telegraf"/>
                <a:ea typeface="Telegraf"/>
                <a:cs typeface="Telegraf"/>
                <a:sym typeface="Telegraf"/>
              </a:rPr>
              <a:t>.</a:t>
            </a:r>
          </a:p>
          <a:p>
            <a:pPr marL="342900" indent="-342900">
              <a:lnSpc>
                <a:spcPts val="3299"/>
              </a:lnSpc>
              <a:buFont typeface="Wingdings" panose="05000000000000000000" pitchFamily="2" charset="2"/>
              <a:buChar char="Ø"/>
            </a:pPr>
            <a:r>
              <a:rPr lang="en-US" sz="2400" dirty="0" smtClean="0">
                <a:solidFill>
                  <a:srgbClr val="033F63"/>
                </a:solidFill>
                <a:latin typeface="Telegraf"/>
                <a:ea typeface="Telegraf"/>
                <a:cs typeface="Telegraf"/>
                <a:sym typeface="Telegraf"/>
              </a:rPr>
              <a:t>Better </a:t>
            </a:r>
            <a:r>
              <a:rPr lang="en-US" sz="2400" dirty="0">
                <a:solidFill>
                  <a:srgbClr val="033F63"/>
                </a:solidFill>
                <a:latin typeface="Telegraf"/>
                <a:ea typeface="Telegraf"/>
                <a:cs typeface="Telegraf"/>
                <a:sym typeface="Telegraf"/>
              </a:rPr>
              <a:t>Monitoring: Structured log categorization supports more effective monitoring dashboards and alerts</a:t>
            </a:r>
            <a:r>
              <a:rPr lang="en-US" sz="2400" dirty="0" smtClean="0">
                <a:solidFill>
                  <a:srgbClr val="033F63"/>
                </a:solidFill>
                <a:latin typeface="Telegraf"/>
                <a:ea typeface="Telegraf"/>
                <a:cs typeface="Telegraf"/>
                <a:sym typeface="Telegraf"/>
              </a:rPr>
              <a:t>.</a:t>
            </a:r>
          </a:p>
          <a:p>
            <a:pPr marL="342900" indent="-342900">
              <a:lnSpc>
                <a:spcPts val="3299"/>
              </a:lnSpc>
              <a:buFont typeface="Wingdings" panose="05000000000000000000" pitchFamily="2" charset="2"/>
              <a:buChar char="Ø"/>
            </a:pPr>
            <a:r>
              <a:rPr lang="en-US" sz="2400" dirty="0" smtClean="0">
                <a:solidFill>
                  <a:srgbClr val="033F63"/>
                </a:solidFill>
                <a:latin typeface="Telegraf"/>
                <a:ea typeface="Telegraf"/>
                <a:cs typeface="Telegraf"/>
                <a:sym typeface="Telegraf"/>
              </a:rPr>
              <a:t>Scalability</a:t>
            </a:r>
            <a:r>
              <a:rPr lang="en-US" sz="2400" dirty="0">
                <a:solidFill>
                  <a:srgbClr val="033F63"/>
                </a:solidFill>
                <a:latin typeface="Telegraf"/>
                <a:ea typeface="Telegraf"/>
                <a:cs typeface="Telegraf"/>
                <a:sym typeface="Telegraf"/>
              </a:rPr>
              <a:t>: The solution can scale to handle large volumes of logs, making it suitable for enterprise environments.</a:t>
            </a:r>
          </a:p>
        </p:txBody>
      </p:sp>
      <p:sp>
        <p:nvSpPr>
          <p:cNvPr id="4" name="Freeform 4"/>
          <p:cNvSpPr/>
          <p:nvPr/>
        </p:nvSpPr>
        <p:spPr>
          <a:xfrm rot="-1837866">
            <a:off x="-1817248" y="6427390"/>
            <a:ext cx="7293483" cy="8229600"/>
          </a:xfrm>
          <a:custGeom>
            <a:avLst/>
            <a:gdLst/>
            <a:ahLst/>
            <a:cxnLst/>
            <a:rect l="l" t="t" r="r" b="b"/>
            <a:pathLst>
              <a:path w="7293483" h="8229600">
                <a:moveTo>
                  <a:pt x="0" y="0"/>
                </a:moveTo>
                <a:lnTo>
                  <a:pt x="7293483" y="0"/>
                </a:lnTo>
                <a:lnTo>
                  <a:pt x="7293483" y="8229600"/>
                </a:lnTo>
                <a:lnTo>
                  <a:pt x="0" y="8229600"/>
                </a:lnTo>
                <a:lnTo>
                  <a:pt x="0" y="0"/>
                </a:lnTo>
                <a:close/>
              </a:path>
            </a:pathLst>
          </a:custGeom>
          <a:blipFill>
            <a:blip r:embed="rId2">
              <a:alphaModFix amt="30000"/>
            </a:blip>
            <a:stretch>
              <a:fillRect/>
            </a:stretch>
          </a:blipFill>
        </p:spPr>
      </p:sp>
      <p:sp>
        <p:nvSpPr>
          <p:cNvPr id="5" name="Freeform 5"/>
          <p:cNvSpPr/>
          <p:nvPr/>
        </p:nvSpPr>
        <p:spPr>
          <a:xfrm>
            <a:off x="-2514599" y="-201349"/>
            <a:ext cx="3429000" cy="5706830"/>
          </a:xfrm>
          <a:custGeom>
            <a:avLst/>
            <a:gdLst/>
            <a:ahLst/>
            <a:cxnLst/>
            <a:rect l="l" t="t" r="r" b="b"/>
            <a:pathLst>
              <a:path w="6587971" h="5706830">
                <a:moveTo>
                  <a:pt x="0" y="0"/>
                </a:moveTo>
                <a:lnTo>
                  <a:pt x="6587972" y="0"/>
                </a:lnTo>
                <a:lnTo>
                  <a:pt x="6587972" y="5706830"/>
                </a:lnTo>
                <a:lnTo>
                  <a:pt x="0" y="5706830"/>
                </a:lnTo>
                <a:lnTo>
                  <a:pt x="0" y="0"/>
                </a:lnTo>
                <a:close/>
              </a:path>
            </a:pathLst>
          </a:custGeom>
          <a:blipFill>
            <a:blip r:embed="rId3">
              <a:alphaModFix amt="30000"/>
              <a:extLst>
                <a:ext uri="{96DAC541-7B7A-43D3-8B79-37D633B846F1}">
                  <asvg:svgBlip xmlns="" xmlns:asvg="http://schemas.microsoft.com/office/drawing/2016/SVG/main" r:embed="rId4"/>
                </a:ext>
              </a:extLst>
            </a:blip>
            <a:stretch>
              <a:fillRect/>
            </a:stretch>
          </a:blipFill>
        </p:spPr>
      </p:sp>
      <p:sp>
        <p:nvSpPr>
          <p:cNvPr id="6" name="Freeform 6"/>
          <p:cNvSpPr/>
          <p:nvPr/>
        </p:nvSpPr>
        <p:spPr>
          <a:xfrm rot="-1837866" flipH="1" flipV="1">
            <a:off x="13783089" y="-3706831"/>
            <a:ext cx="7293483" cy="8229600"/>
          </a:xfrm>
          <a:custGeom>
            <a:avLst/>
            <a:gdLst/>
            <a:ahLst/>
            <a:cxnLst/>
            <a:rect l="l" t="t" r="r" b="b"/>
            <a:pathLst>
              <a:path w="7293483" h="8229600">
                <a:moveTo>
                  <a:pt x="7293483" y="8229600"/>
                </a:moveTo>
                <a:lnTo>
                  <a:pt x="0" y="8229600"/>
                </a:lnTo>
                <a:lnTo>
                  <a:pt x="0" y="0"/>
                </a:lnTo>
                <a:lnTo>
                  <a:pt x="7293483" y="0"/>
                </a:lnTo>
                <a:lnTo>
                  <a:pt x="7293483" y="8229600"/>
                </a:lnTo>
                <a:close/>
              </a:path>
            </a:pathLst>
          </a:custGeom>
          <a:blipFill>
            <a:blip r:embed="rId2">
              <a:alphaModFix amt="30000"/>
            </a:blip>
            <a:stretch>
              <a:fillRect/>
            </a:stretch>
          </a:blipFill>
        </p:spPr>
      </p:sp>
      <p:sp>
        <p:nvSpPr>
          <p:cNvPr id="7" name="Freeform 7"/>
          <p:cNvSpPr/>
          <p:nvPr/>
        </p:nvSpPr>
        <p:spPr>
          <a:xfrm flipH="1" flipV="1">
            <a:off x="12893086" y="5143500"/>
            <a:ext cx="6587971" cy="5706830"/>
          </a:xfrm>
          <a:custGeom>
            <a:avLst/>
            <a:gdLst/>
            <a:ahLst/>
            <a:cxnLst/>
            <a:rect l="l" t="t" r="r" b="b"/>
            <a:pathLst>
              <a:path w="6587971" h="5706830">
                <a:moveTo>
                  <a:pt x="6587972" y="5706830"/>
                </a:moveTo>
                <a:lnTo>
                  <a:pt x="0" y="5706830"/>
                </a:lnTo>
                <a:lnTo>
                  <a:pt x="0" y="0"/>
                </a:lnTo>
                <a:lnTo>
                  <a:pt x="6587972" y="0"/>
                </a:lnTo>
                <a:lnTo>
                  <a:pt x="6587972" y="5706830"/>
                </a:lnTo>
                <a:close/>
              </a:path>
            </a:pathLst>
          </a:custGeom>
          <a:blipFill>
            <a:blip r:embed="rId3">
              <a:alphaModFix amt="30000"/>
              <a:extLst>
                <a:ext uri="{96DAC541-7B7A-43D3-8B79-37D633B846F1}">
                  <asvg:svgBlip xmlns="" xmlns:asvg="http://schemas.microsoft.com/office/drawing/2016/SVG/main" r:embed="rId4"/>
                </a:ext>
              </a:extLst>
            </a:blip>
            <a:stretch>
              <a:fillRect/>
            </a:stretch>
          </a:blipFill>
        </p:spPr>
      </p:sp>
      <p:sp>
        <p:nvSpPr>
          <p:cNvPr id="8" name="Freeform 8"/>
          <p:cNvSpPr/>
          <p:nvPr/>
        </p:nvSpPr>
        <p:spPr>
          <a:xfrm flipH="1">
            <a:off x="-1042322" y="9435284"/>
            <a:ext cx="7315200" cy="1050729"/>
          </a:xfrm>
          <a:custGeom>
            <a:avLst/>
            <a:gdLst/>
            <a:ahLst/>
            <a:cxnLst/>
            <a:rect l="l" t="t" r="r" b="b"/>
            <a:pathLst>
              <a:path w="7315200" h="1050729">
                <a:moveTo>
                  <a:pt x="7315200" y="0"/>
                </a:moveTo>
                <a:lnTo>
                  <a:pt x="0" y="0"/>
                </a:lnTo>
                <a:lnTo>
                  <a:pt x="0" y="1050729"/>
                </a:lnTo>
                <a:lnTo>
                  <a:pt x="7315200" y="1050729"/>
                </a:lnTo>
                <a:lnTo>
                  <a:pt x="7315200" y="0"/>
                </a:lnTo>
                <a:close/>
              </a:path>
            </a:pathLst>
          </a:custGeom>
          <a:blipFill>
            <a:blip r:embed="rId5">
              <a:alphaModFix amt="60000"/>
              <a:extLst>
                <a:ext uri="{96DAC541-7B7A-43D3-8B79-37D633B846F1}">
                  <asvg:svgBlip xmlns="" xmlns:asvg="http://schemas.microsoft.com/office/drawing/2016/SVG/main" r:embed="rId6"/>
                </a:ext>
              </a:extLst>
            </a:blip>
            <a:stretch>
              <a:fillRect/>
            </a:stretch>
          </a:blipFill>
        </p:spPr>
      </p:sp>
      <p:sp>
        <p:nvSpPr>
          <p:cNvPr id="9" name="Freeform 9"/>
          <p:cNvSpPr/>
          <p:nvPr/>
        </p:nvSpPr>
        <p:spPr>
          <a:xfrm flipV="1">
            <a:off x="11479834" y="-201349"/>
            <a:ext cx="7315200" cy="1050729"/>
          </a:xfrm>
          <a:custGeom>
            <a:avLst/>
            <a:gdLst/>
            <a:ahLst/>
            <a:cxnLst/>
            <a:rect l="l" t="t" r="r" b="b"/>
            <a:pathLst>
              <a:path w="7315200" h="1050729">
                <a:moveTo>
                  <a:pt x="0" y="1050729"/>
                </a:moveTo>
                <a:lnTo>
                  <a:pt x="7315200" y="1050729"/>
                </a:lnTo>
                <a:lnTo>
                  <a:pt x="7315200" y="0"/>
                </a:lnTo>
                <a:lnTo>
                  <a:pt x="0" y="0"/>
                </a:lnTo>
                <a:lnTo>
                  <a:pt x="0" y="1050729"/>
                </a:lnTo>
                <a:close/>
              </a:path>
            </a:pathLst>
          </a:custGeom>
          <a:blipFill>
            <a:blip r:embed="rId5">
              <a:alphaModFix amt="60000"/>
              <a:extLst>
                <a:ext uri="{96DAC541-7B7A-43D3-8B79-37D633B846F1}">
                  <asvg:svgBlip xmlns="" xmlns:asvg="http://schemas.microsoft.com/office/drawing/2016/SVG/main" r:embed="rId6"/>
                </a:ext>
              </a:extLst>
            </a:blip>
            <a:stretch>
              <a:fillRect/>
            </a:stretch>
          </a:blipFill>
        </p:spPr>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837866">
            <a:off x="-1817248" y="6427390"/>
            <a:ext cx="7293483" cy="8229600"/>
          </a:xfrm>
          <a:custGeom>
            <a:avLst/>
            <a:gdLst/>
            <a:ahLst/>
            <a:cxnLst/>
            <a:rect l="l" t="t" r="r" b="b"/>
            <a:pathLst>
              <a:path w="7293483" h="8229600">
                <a:moveTo>
                  <a:pt x="0" y="0"/>
                </a:moveTo>
                <a:lnTo>
                  <a:pt x="7293483" y="0"/>
                </a:lnTo>
                <a:lnTo>
                  <a:pt x="7293483" y="8229600"/>
                </a:lnTo>
                <a:lnTo>
                  <a:pt x="0" y="8229600"/>
                </a:lnTo>
                <a:lnTo>
                  <a:pt x="0" y="0"/>
                </a:lnTo>
                <a:close/>
              </a:path>
            </a:pathLst>
          </a:custGeom>
          <a:blipFill>
            <a:blip r:embed="rId3">
              <a:alphaModFix amt="30000"/>
            </a:blip>
            <a:stretch>
              <a:fillRect/>
            </a:stretch>
          </a:blipFill>
        </p:spPr>
      </p:sp>
      <p:sp>
        <p:nvSpPr>
          <p:cNvPr id="3" name="Freeform 3"/>
          <p:cNvSpPr/>
          <p:nvPr/>
        </p:nvSpPr>
        <p:spPr>
          <a:xfrm>
            <a:off x="-678708" y="-563330"/>
            <a:ext cx="6587971" cy="5706830"/>
          </a:xfrm>
          <a:custGeom>
            <a:avLst/>
            <a:gdLst/>
            <a:ahLst/>
            <a:cxnLst/>
            <a:rect l="l" t="t" r="r" b="b"/>
            <a:pathLst>
              <a:path w="6587971" h="5706830">
                <a:moveTo>
                  <a:pt x="0" y="0"/>
                </a:moveTo>
                <a:lnTo>
                  <a:pt x="6587972" y="0"/>
                </a:lnTo>
                <a:lnTo>
                  <a:pt x="6587972" y="5706830"/>
                </a:lnTo>
                <a:lnTo>
                  <a:pt x="0" y="5706830"/>
                </a:lnTo>
                <a:lnTo>
                  <a:pt x="0" y="0"/>
                </a:lnTo>
                <a:close/>
              </a:path>
            </a:pathLst>
          </a:custGeom>
          <a:blipFill>
            <a:blip r:embed="rId4">
              <a:alphaModFix amt="30000"/>
              <a:extLst>
                <a:ext uri="{96DAC541-7B7A-43D3-8B79-37D633B846F1}">
                  <asvg:svgBlip xmlns="" xmlns:asvg="http://schemas.microsoft.com/office/drawing/2016/SVG/main" r:embed="rId5"/>
                </a:ext>
              </a:extLst>
            </a:blip>
            <a:stretch>
              <a:fillRect/>
            </a:stretch>
          </a:blipFill>
        </p:spPr>
      </p:sp>
      <p:sp>
        <p:nvSpPr>
          <p:cNvPr id="4" name="Freeform 4"/>
          <p:cNvSpPr/>
          <p:nvPr/>
        </p:nvSpPr>
        <p:spPr>
          <a:xfrm rot="-1837866" flipH="1" flipV="1">
            <a:off x="13783089" y="-3706831"/>
            <a:ext cx="7293483" cy="8229600"/>
          </a:xfrm>
          <a:custGeom>
            <a:avLst/>
            <a:gdLst/>
            <a:ahLst/>
            <a:cxnLst/>
            <a:rect l="l" t="t" r="r" b="b"/>
            <a:pathLst>
              <a:path w="7293483" h="8229600">
                <a:moveTo>
                  <a:pt x="7293483" y="8229600"/>
                </a:moveTo>
                <a:lnTo>
                  <a:pt x="0" y="8229600"/>
                </a:lnTo>
                <a:lnTo>
                  <a:pt x="0" y="0"/>
                </a:lnTo>
                <a:lnTo>
                  <a:pt x="7293483" y="0"/>
                </a:lnTo>
                <a:lnTo>
                  <a:pt x="7293483" y="8229600"/>
                </a:lnTo>
                <a:close/>
              </a:path>
            </a:pathLst>
          </a:custGeom>
          <a:blipFill>
            <a:blip r:embed="rId3">
              <a:alphaModFix amt="30000"/>
            </a:blip>
            <a:stretch>
              <a:fillRect/>
            </a:stretch>
          </a:blipFill>
        </p:spPr>
      </p:sp>
      <p:sp>
        <p:nvSpPr>
          <p:cNvPr id="5" name="Freeform 5"/>
          <p:cNvSpPr/>
          <p:nvPr/>
        </p:nvSpPr>
        <p:spPr>
          <a:xfrm flipH="1" flipV="1">
            <a:off x="12893086" y="5143500"/>
            <a:ext cx="6587971" cy="5706830"/>
          </a:xfrm>
          <a:custGeom>
            <a:avLst/>
            <a:gdLst/>
            <a:ahLst/>
            <a:cxnLst/>
            <a:rect l="l" t="t" r="r" b="b"/>
            <a:pathLst>
              <a:path w="6587971" h="5706830">
                <a:moveTo>
                  <a:pt x="6587972" y="5706830"/>
                </a:moveTo>
                <a:lnTo>
                  <a:pt x="0" y="5706830"/>
                </a:lnTo>
                <a:lnTo>
                  <a:pt x="0" y="0"/>
                </a:lnTo>
                <a:lnTo>
                  <a:pt x="6587972" y="0"/>
                </a:lnTo>
                <a:lnTo>
                  <a:pt x="6587972" y="5706830"/>
                </a:lnTo>
                <a:close/>
              </a:path>
            </a:pathLst>
          </a:custGeom>
          <a:blipFill>
            <a:blip r:embed="rId4">
              <a:alphaModFix amt="30000"/>
              <a:extLst>
                <a:ext uri="{96DAC541-7B7A-43D3-8B79-37D633B846F1}">
                  <asvg:svgBlip xmlns="" xmlns:asvg="http://schemas.microsoft.com/office/drawing/2016/SVG/main" r:embed="rId5"/>
                </a:ext>
              </a:extLst>
            </a:blip>
            <a:stretch>
              <a:fillRect/>
            </a:stretch>
          </a:blipFill>
        </p:spPr>
      </p:sp>
      <p:sp>
        <p:nvSpPr>
          <p:cNvPr id="6" name="Freeform 6"/>
          <p:cNvSpPr/>
          <p:nvPr/>
        </p:nvSpPr>
        <p:spPr>
          <a:xfrm flipH="1">
            <a:off x="-1042322" y="9435284"/>
            <a:ext cx="7315200" cy="1050729"/>
          </a:xfrm>
          <a:custGeom>
            <a:avLst/>
            <a:gdLst/>
            <a:ahLst/>
            <a:cxnLst/>
            <a:rect l="l" t="t" r="r" b="b"/>
            <a:pathLst>
              <a:path w="7315200" h="1050729">
                <a:moveTo>
                  <a:pt x="7315200" y="0"/>
                </a:moveTo>
                <a:lnTo>
                  <a:pt x="0" y="0"/>
                </a:lnTo>
                <a:lnTo>
                  <a:pt x="0" y="1050729"/>
                </a:lnTo>
                <a:lnTo>
                  <a:pt x="7315200" y="1050729"/>
                </a:lnTo>
                <a:lnTo>
                  <a:pt x="7315200" y="0"/>
                </a:lnTo>
                <a:close/>
              </a:path>
            </a:pathLst>
          </a:custGeom>
          <a:blipFill>
            <a:blip r:embed="rId6">
              <a:alphaModFix amt="60000"/>
              <a:extLst>
                <a:ext uri="{96DAC541-7B7A-43D3-8B79-37D633B846F1}">
                  <asvg:svgBlip xmlns="" xmlns:asvg="http://schemas.microsoft.com/office/drawing/2016/SVG/main" r:embed="rId7"/>
                </a:ext>
              </a:extLst>
            </a:blip>
            <a:stretch>
              <a:fillRect/>
            </a:stretch>
          </a:blipFill>
        </p:spPr>
      </p:sp>
      <p:sp>
        <p:nvSpPr>
          <p:cNvPr id="7" name="Freeform 7"/>
          <p:cNvSpPr/>
          <p:nvPr/>
        </p:nvSpPr>
        <p:spPr>
          <a:xfrm flipV="1">
            <a:off x="11479834" y="-201349"/>
            <a:ext cx="7315200" cy="1050729"/>
          </a:xfrm>
          <a:custGeom>
            <a:avLst/>
            <a:gdLst/>
            <a:ahLst/>
            <a:cxnLst/>
            <a:rect l="l" t="t" r="r" b="b"/>
            <a:pathLst>
              <a:path w="7315200" h="1050729">
                <a:moveTo>
                  <a:pt x="0" y="1050729"/>
                </a:moveTo>
                <a:lnTo>
                  <a:pt x="7315200" y="1050729"/>
                </a:lnTo>
                <a:lnTo>
                  <a:pt x="7315200" y="0"/>
                </a:lnTo>
                <a:lnTo>
                  <a:pt x="0" y="0"/>
                </a:lnTo>
                <a:lnTo>
                  <a:pt x="0" y="1050729"/>
                </a:lnTo>
                <a:close/>
              </a:path>
            </a:pathLst>
          </a:custGeom>
          <a:blipFill>
            <a:blip r:embed="rId6">
              <a:alphaModFix amt="60000"/>
              <a:extLst>
                <a:ext uri="{96DAC541-7B7A-43D3-8B79-37D633B846F1}">
                  <asvg:svgBlip xmlns="" xmlns:asvg="http://schemas.microsoft.com/office/drawing/2016/SVG/main" r:embed="rId7"/>
                </a:ext>
              </a:extLst>
            </a:blip>
            <a:stretch>
              <a:fillRect/>
            </a:stretch>
          </a:blipFill>
        </p:spPr>
      </p:sp>
      <p:sp>
        <p:nvSpPr>
          <p:cNvPr id="8" name="TextBox 8"/>
          <p:cNvSpPr txBox="1"/>
          <p:nvPr/>
        </p:nvSpPr>
        <p:spPr>
          <a:xfrm>
            <a:off x="2836310" y="407969"/>
            <a:ext cx="11000902" cy="1146879"/>
          </a:xfrm>
          <a:prstGeom prst="rect">
            <a:avLst/>
          </a:prstGeom>
        </p:spPr>
        <p:txBody>
          <a:bodyPr lIns="0" tIns="0" rIns="0" bIns="0" rtlCol="0" anchor="t">
            <a:spAutoFit/>
          </a:bodyPr>
          <a:lstStyle/>
          <a:p>
            <a:pPr algn="ctr">
              <a:lnSpc>
                <a:spcPts val="8605"/>
              </a:lnSpc>
              <a:spcBef>
                <a:spcPct val="0"/>
              </a:spcBef>
            </a:pPr>
            <a:r>
              <a:rPr lang="en-US" sz="8605" b="1">
                <a:solidFill>
                  <a:srgbClr val="033F63"/>
                </a:solidFill>
                <a:latin typeface="Pattanakarn Medium"/>
                <a:ea typeface="Pattanakarn Medium"/>
                <a:cs typeface="Pattanakarn Medium"/>
                <a:sym typeface="Pattanakarn Medium"/>
              </a:rPr>
              <a:t>DEMO</a:t>
            </a:r>
          </a:p>
        </p:txBody>
      </p:sp>
      <p:pic>
        <p:nvPicPr>
          <p:cNvPr id="9" name="Picture 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92462" y="1257300"/>
            <a:ext cx="15916912" cy="8268195"/>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446</TotalTime>
  <Words>1027</Words>
  <Application>Microsoft Office PowerPoint</Application>
  <PresentationFormat>Custom</PresentationFormat>
  <Paragraphs>89</Paragraphs>
  <Slides>13</Slides>
  <Notes>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13</vt:i4>
      </vt:variant>
    </vt:vector>
  </HeadingPairs>
  <TitlesOfParts>
    <vt:vector size="23" baseType="lpstr">
      <vt:lpstr>Telegraf Bold</vt:lpstr>
      <vt:lpstr>Arial</vt:lpstr>
      <vt:lpstr>Arial Unicode MS</vt:lpstr>
      <vt:lpstr>Swis721 BlkEx BT</vt:lpstr>
      <vt:lpstr>Calibri</vt:lpstr>
      <vt:lpstr>Wingdings</vt:lpstr>
      <vt:lpstr>Pattanakarn</vt:lpstr>
      <vt:lpstr>Telegraf</vt:lpstr>
      <vt:lpstr>Pattanakarn Medium</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Internship Project Presentation</dc:title>
  <cp:lastModifiedBy>HP</cp:lastModifiedBy>
  <cp:revision>21</cp:revision>
  <dcterms:created xsi:type="dcterms:W3CDTF">2006-08-16T00:00:00Z</dcterms:created>
  <dcterms:modified xsi:type="dcterms:W3CDTF">2025-08-13T08:31:32Z</dcterms:modified>
  <dc:identifier>DAGvSPcMoO8</dc:identifier>
</cp:coreProperties>
</file>